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63" r:id="rId4"/>
    <p:sldId id="267" r:id="rId5"/>
    <p:sldId id="270" r:id="rId6"/>
    <p:sldId id="269" r:id="rId7"/>
    <p:sldId id="266" r:id="rId8"/>
    <p:sldId id="272" r:id="rId9"/>
    <p:sldId id="276" r:id="rId10"/>
    <p:sldId id="273" r:id="rId11"/>
    <p:sldId id="27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028" autoAdjust="0"/>
  </p:normalViewPr>
  <p:slideViewPr>
    <p:cSldViewPr>
      <p:cViewPr varScale="1">
        <p:scale>
          <a:sx n="54" d="100"/>
          <a:sy n="54" d="100"/>
        </p:scale>
        <p:origin x="-123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90A5D-69F4-4DF9-A800-A59D65E560FA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DB59D-8BFC-4E16-A903-7682AECC73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274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B59D-8BFC-4E16-A903-7682AECC737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764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Whole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school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appremergenza</a:t>
            </a:r>
            <a:r>
              <a:rPr lang="it-IT" baseline="0" dirty="0" smtClean="0"/>
              <a:t> salute mentale </a:t>
            </a:r>
          </a:p>
          <a:p>
            <a:r>
              <a:rPr lang="it-IT" baseline="0" dirty="0" smtClean="0"/>
              <a:t>tradizione </a:t>
            </a:r>
            <a:r>
              <a:rPr lang="it-IT" baseline="0" dirty="0" err="1" smtClean="0"/>
              <a:t>polocy</a:t>
            </a:r>
            <a:r>
              <a:rPr lang="it-IT" baseline="0" dirty="0" smtClean="0"/>
              <a:t> OMS</a:t>
            </a:r>
          </a:p>
          <a:p>
            <a:r>
              <a:rPr lang="it-IT" sz="1200" dirty="0" smtClean="0"/>
              <a:t>Piano d'Azione Europeo per la Salute Mentale  (OMS, 2016) </a:t>
            </a:r>
          </a:p>
          <a:p>
            <a:pPr marL="45720" indent="0">
              <a:spcBef>
                <a:spcPts val="800"/>
              </a:spcBef>
              <a:buNone/>
            </a:pPr>
            <a:r>
              <a:rPr lang="it-IT" sz="1200" dirty="0" smtClean="0"/>
              <a:t>Obiettivo 1: tutti hanno le medesime opportunità di ottenere il benessere mentale a qualsiasi età, in particolare i soggetti più vulnerabili o a rischio</a:t>
            </a:r>
            <a:r>
              <a:rPr lang="en-US" sz="1200" b="1" dirty="0" smtClean="0"/>
              <a:t>. </a:t>
            </a:r>
          </a:p>
          <a:p>
            <a:pPr marL="45720" indent="0">
              <a:spcBef>
                <a:spcPts val="800"/>
              </a:spcBef>
              <a:buNone/>
            </a:pPr>
            <a:endParaRPr lang="en-US" sz="1200" b="1" dirty="0" smtClean="0"/>
          </a:p>
          <a:p>
            <a:pPr marL="45720" indent="0">
              <a:spcBef>
                <a:spcPts val="800"/>
              </a:spcBef>
              <a:buNone/>
            </a:pPr>
            <a:r>
              <a:rPr lang="en-US" sz="1200" dirty="0" err="1" smtClean="0"/>
              <a:t>Azione</a:t>
            </a:r>
            <a:r>
              <a:rPr lang="en-US" sz="1200" dirty="0" smtClean="0"/>
              <a:t> </a:t>
            </a:r>
            <a:r>
              <a:rPr lang="en-US" sz="1200" dirty="0" err="1" smtClean="0"/>
              <a:t>proposte</a:t>
            </a:r>
            <a:r>
              <a:rPr lang="en-US" sz="1200" dirty="0" smtClean="0"/>
              <a:t>: </a:t>
            </a:r>
            <a:r>
              <a:rPr lang="en-US" sz="1200" b="1" dirty="0" smtClean="0"/>
              <a:t>“</a:t>
            </a:r>
            <a:r>
              <a:rPr lang="it-IT" sz="1200" b="1" i="1" dirty="0" smtClean="0"/>
              <a:t>proporre programmi universali e mirati di promozione della salute mentale nelle scuole</a:t>
            </a:r>
            <a:r>
              <a:rPr lang="it-IT" sz="1200" i="1" dirty="0" smtClean="0"/>
              <a:t>, anche allo scopo di rilevare precocemente i problemi emotivi nei bambini e intervenire contro il bullismo</a:t>
            </a: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B59D-8BFC-4E16-A903-7682AECC737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7282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Generalizzare gli apprendimenti</a:t>
            </a:r>
          </a:p>
          <a:p>
            <a:r>
              <a:rPr lang="it-IT" dirty="0" smtClean="0"/>
              <a:t>Salute mentale __ OMS</a:t>
            </a:r>
          </a:p>
          <a:p>
            <a:r>
              <a:rPr lang="it-IT" dirty="0" smtClean="0"/>
              <a:t>temi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B59D-8BFC-4E16-A903-7682AECC737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386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Generalizzare gli apprendimenti</a:t>
            </a:r>
          </a:p>
          <a:p>
            <a:r>
              <a:rPr lang="it-IT" dirty="0" smtClean="0"/>
              <a:t>Salute mentale __ OMS anche per docenti-stress lavoro correlato</a:t>
            </a:r>
          </a:p>
          <a:p>
            <a:r>
              <a:rPr lang="it-IT" dirty="0" smtClean="0"/>
              <a:t>temi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B59D-8BFC-4E16-A903-7682AECC737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38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Generalizzare gli apprendimenti</a:t>
            </a:r>
          </a:p>
          <a:p>
            <a:r>
              <a:rPr lang="it-IT" dirty="0" smtClean="0"/>
              <a:t>Whole </a:t>
            </a:r>
            <a:r>
              <a:rPr lang="it-IT" dirty="0" err="1" smtClean="0"/>
              <a:t>school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 smtClean="0"/>
          </a:p>
          <a:p>
            <a:r>
              <a:rPr lang="it-IT" dirty="0" smtClean="0"/>
              <a:t>temi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B59D-8BFC-4E16-A903-7682AECC737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838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Continuità educativa e in più prevenzione e promozione precoce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DB59D-8BFC-4E16-A903-7682AECC737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92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F49D355-16BD-4E45-BD9A-5EA878CF7CBD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7.wdp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Valeria\Dropbox\ERASMUS PROMEHS\Dissemination\Loghi\Logo_HighQu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5"/>
          <a:stretch/>
        </p:blipFill>
        <p:spPr bwMode="auto">
          <a:xfrm>
            <a:off x="3674169" y="4485139"/>
            <a:ext cx="1728192" cy="149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179512" y="1196752"/>
            <a:ext cx="8784976" cy="1319212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tx1"/>
                </a:solidFill>
              </a:rPr>
              <a:t>PROMUOVERE LA SALUTE MENTALE A SCUOLA: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IL PROGETTO PROMEHS</a:t>
            </a:r>
            <a:endParaRPr lang="it-IT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331640" y="2684512"/>
            <a:ext cx="648072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400" b="1" dirty="0" smtClean="0"/>
              <a:t>Valeria Cavioni</a:t>
            </a:r>
            <a:endParaRPr lang="it-IT" sz="500" dirty="0" smtClean="0"/>
          </a:p>
          <a:p>
            <a:pPr marL="0" indent="0" algn="ctr">
              <a:buNone/>
            </a:pPr>
            <a:r>
              <a:rPr lang="it-IT" sz="240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valeria.cavioni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@unimib.it</a:t>
            </a:r>
            <a:endParaRPr lang="it-IT" sz="24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it-IT" sz="1600" dirty="0" smtClean="0"/>
              <a:t>Laboratorio </a:t>
            </a:r>
            <a:r>
              <a:rPr lang="it-IT" sz="1600" dirty="0"/>
              <a:t>di Psicologia dello Sviluppo e dell’Educazione </a:t>
            </a:r>
            <a:r>
              <a:rPr lang="it-IT" sz="1600" dirty="0" smtClean="0"/>
              <a:t> </a:t>
            </a:r>
            <a:r>
              <a:rPr lang="it-IT" sz="1600" dirty="0" smtClean="0"/>
              <a:t>Lab-PSE</a:t>
            </a:r>
          </a:p>
          <a:p>
            <a:pPr marL="0" indent="0" algn="ctr">
              <a:buNone/>
            </a:pPr>
            <a:r>
              <a:rPr lang="it-IT" sz="1600" dirty="0" smtClean="0"/>
              <a:t>Dipartimento </a:t>
            </a:r>
            <a:r>
              <a:rPr lang="it-IT" sz="1600" dirty="0"/>
              <a:t>di Scienze Umane per la Formazione «R. Massa» </a:t>
            </a:r>
            <a:r>
              <a:rPr lang="it-IT" sz="1600" dirty="0" smtClean="0"/>
              <a:t>Università </a:t>
            </a:r>
            <a:r>
              <a:rPr lang="it-IT" sz="1600" dirty="0"/>
              <a:t>degli Studi di Milano-Bicocca</a:t>
            </a:r>
          </a:p>
          <a:p>
            <a:pPr marL="0" indent="0" algn="ctr">
              <a:buNone/>
            </a:pPr>
            <a:endParaRPr lang="it-IT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9" t="67590" r="9980" b="28697"/>
          <a:stretch/>
        </p:blipFill>
        <p:spPr bwMode="auto">
          <a:xfrm>
            <a:off x="3352403" y="6021288"/>
            <a:ext cx="2371725" cy="30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9" t="73268" b="11706"/>
          <a:stretch/>
        </p:blipFill>
        <p:spPr bwMode="auto">
          <a:xfrm>
            <a:off x="2987824" y="237636"/>
            <a:ext cx="3104104" cy="11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5503" r="32894" b="85316"/>
          <a:stretch/>
        </p:blipFill>
        <p:spPr bwMode="auto">
          <a:xfrm>
            <a:off x="179512" y="277929"/>
            <a:ext cx="2736304" cy="56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0"/>
          <a:stretch/>
        </p:blipFill>
        <p:spPr bwMode="auto">
          <a:xfrm>
            <a:off x="7596336" y="237635"/>
            <a:ext cx="1231117" cy="116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C:\Users\Valeria\Dropbox\ERASMUS PROMEHS\Loghi\Logo_Università_Milano-Bicocc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910" r="7601" b="7575"/>
          <a:stretch/>
        </p:blipFill>
        <p:spPr bwMode="auto">
          <a:xfrm>
            <a:off x="422099" y="5013176"/>
            <a:ext cx="1269581" cy="13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Valeria\Dropbox\ERASMUS PROMEHS\Dissemination\Loghi\Logo_EU_Eng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1" t="1321"/>
          <a:stretch/>
        </p:blipFill>
        <p:spPr bwMode="auto">
          <a:xfrm>
            <a:off x="7164288" y="5857160"/>
            <a:ext cx="1651699" cy="47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63" t="19224" r="2259" b="24937"/>
          <a:stretch/>
        </p:blipFill>
        <p:spPr bwMode="auto">
          <a:xfrm>
            <a:off x="7164288" y="5229200"/>
            <a:ext cx="1561274" cy="59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9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ruolo dello psicologo: alcune riflessioni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15200" r="12694" b="7975"/>
          <a:stretch/>
        </p:blipFill>
        <p:spPr bwMode="auto">
          <a:xfrm>
            <a:off x="823023" y="1439763"/>
            <a:ext cx="1410873" cy="138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7504" y="2773377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Intervento di prevenzione primaria e approccio globale</a:t>
            </a:r>
            <a:endParaRPr lang="it-IT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6" t="34977" r="4436" b="37950"/>
          <a:stretch/>
        </p:blipFill>
        <p:spPr bwMode="auto">
          <a:xfrm>
            <a:off x="3621498" y="1558594"/>
            <a:ext cx="1900449" cy="1702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635343" y="3009146"/>
            <a:ext cx="21607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Benessere docente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5903872" y="2845385"/>
            <a:ext cx="3132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Formazione,   supervisione e misurazione dei risultati</a:t>
            </a:r>
            <a:endParaRPr lang="it-IT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r="9155" b="9269"/>
          <a:stretch/>
        </p:blipFill>
        <p:spPr bwMode="auto">
          <a:xfrm>
            <a:off x="6318332" y="1395185"/>
            <a:ext cx="2049755" cy="14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4" r="28262" b="47855"/>
          <a:stretch/>
        </p:blipFill>
        <p:spPr bwMode="auto">
          <a:xfrm>
            <a:off x="342017" y="4168825"/>
            <a:ext cx="2489378" cy="162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-21315" y="5745450"/>
            <a:ext cx="3369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</a:rPr>
              <a:t>Intervento precoce e continuità educativa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8417" r="8565" b="8123"/>
          <a:stretch/>
        </p:blipFill>
        <p:spPr bwMode="auto">
          <a:xfrm>
            <a:off x="3700736" y="3856648"/>
            <a:ext cx="1741974" cy="179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126613" y="5445224"/>
            <a:ext cx="31015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</a:rPr>
              <a:t>Alleanza e miglioramento </a:t>
            </a:r>
            <a:r>
              <a:rPr lang="it-IT" sz="2000" dirty="0" smtClean="0">
                <a:solidFill>
                  <a:prstClr val="black"/>
                </a:solidFill>
              </a:rPr>
              <a:t>sistema scolastico per sostenibilità</a:t>
            </a:r>
          </a:p>
          <a:p>
            <a:pPr algn="ctr"/>
            <a:endParaRPr lang="it-IT" sz="20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t="9450" r="10776" b="11071"/>
          <a:stretch/>
        </p:blipFill>
        <p:spPr bwMode="auto">
          <a:xfrm>
            <a:off x="6732240" y="3997782"/>
            <a:ext cx="1635847" cy="167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6390456" y="5157192"/>
            <a:ext cx="243001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FF9999"/>
              </a:buClr>
              <a:buSzPct val="85000"/>
              <a:buFont typeface="Wingdings 2"/>
              <a:buChar char=""/>
            </a:pPr>
            <a:endParaRPr lang="it-IT" sz="2700" dirty="0">
              <a:solidFill>
                <a:prstClr val="black"/>
              </a:solidFill>
            </a:endParaRPr>
          </a:p>
          <a:p>
            <a:pPr lvl="0"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2000" dirty="0">
                <a:solidFill>
                  <a:prstClr val="black"/>
                </a:solidFill>
              </a:rPr>
              <a:t>Collaborazione </a:t>
            </a:r>
            <a:r>
              <a:rPr lang="it-IT" sz="2000" dirty="0" smtClean="0">
                <a:solidFill>
                  <a:prstClr val="black"/>
                </a:solidFill>
              </a:rPr>
              <a:t>con i </a:t>
            </a:r>
            <a:r>
              <a:rPr lang="it-IT" sz="2000" dirty="0">
                <a:solidFill>
                  <a:prstClr val="black"/>
                </a:solidFill>
              </a:rPr>
              <a:t>policy-</a:t>
            </a:r>
            <a:r>
              <a:rPr lang="it-IT" sz="2000" dirty="0" err="1">
                <a:solidFill>
                  <a:prstClr val="black"/>
                </a:solidFill>
              </a:rPr>
              <a:t>makers</a:t>
            </a:r>
            <a:endParaRPr lang="it-I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6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Team </a:t>
            </a:r>
            <a:r>
              <a:rPr lang="it-IT" dirty="0" smtClean="0"/>
              <a:t>Lab-PSE</a:t>
            </a:r>
            <a:endParaRPr lang="it-IT" dirty="0"/>
          </a:p>
        </p:txBody>
      </p:sp>
      <p:pic>
        <p:nvPicPr>
          <p:cNvPr id="15" name="Picture 2" descr="C:\Users\Valeria\Dropbox\ERASMUS PROMEHS\Dissemination\PROMEHSItalianTeamPhot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4" t="11501" r="7988"/>
          <a:stretch/>
        </p:blipFill>
        <p:spPr bwMode="auto">
          <a:xfrm>
            <a:off x="223617" y="1921744"/>
            <a:ext cx="5356495" cy="298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300789" y="1518129"/>
            <a:ext cx="1246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DCA4A5"/>
              </a:buClr>
              <a:buSzPct val="85000"/>
            </a:pPr>
            <a:r>
              <a:rPr lang="en-US" sz="1600" dirty="0">
                <a:solidFill>
                  <a:prstClr val="black"/>
                </a:solidFill>
              </a:rPr>
              <a:t>Alessia </a:t>
            </a:r>
            <a:r>
              <a:rPr lang="en-US" sz="1600" dirty="0" err="1">
                <a:solidFill>
                  <a:prstClr val="black"/>
                </a:solidFill>
              </a:rPr>
              <a:t>Agliati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475656" y="1340768"/>
            <a:ext cx="1533881" cy="63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DCA4A5"/>
              </a:buClr>
              <a:buSzPct val="85000"/>
            </a:pPr>
            <a:r>
              <a:rPr lang="en-US" sz="1600" dirty="0">
                <a:solidFill>
                  <a:prstClr val="black"/>
                </a:solidFill>
              </a:rPr>
              <a:t>Ilaria Grazzani</a:t>
            </a:r>
          </a:p>
          <a:p>
            <a:pPr lvl="0" algn="ctr">
              <a:spcBef>
                <a:spcPct val="20000"/>
              </a:spcBef>
              <a:buClr>
                <a:srgbClr val="DCA4A5"/>
              </a:buClr>
              <a:buSzPct val="85000"/>
            </a:pPr>
            <a:r>
              <a:rPr lang="en-US" sz="1600" dirty="0">
                <a:solidFill>
                  <a:prstClr val="black"/>
                </a:solidFill>
              </a:rPr>
              <a:t>(</a:t>
            </a:r>
            <a:r>
              <a:rPr lang="en-US" sz="1600" dirty="0" err="1">
                <a:solidFill>
                  <a:prstClr val="black"/>
                </a:solidFill>
              </a:rPr>
              <a:t>Coordinatrice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771800" y="1374113"/>
            <a:ext cx="139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DCA4A5"/>
              </a:buClr>
              <a:buSzPct val="85000"/>
            </a:pPr>
            <a:r>
              <a:rPr lang="en-US" sz="1600" dirty="0">
                <a:solidFill>
                  <a:prstClr val="black"/>
                </a:solidFill>
              </a:rPr>
              <a:t>Veronica </a:t>
            </a:r>
            <a:r>
              <a:rPr lang="en-US" sz="1600" dirty="0" err="1">
                <a:solidFill>
                  <a:prstClr val="black"/>
                </a:solidFill>
              </a:rPr>
              <a:t>Ornaghi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067944" y="1590137"/>
            <a:ext cx="1300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DCA4A5"/>
              </a:buClr>
              <a:buSzPct val="85000"/>
            </a:pPr>
            <a:r>
              <a:rPr lang="en-US" sz="1600" dirty="0">
                <a:solidFill>
                  <a:prstClr val="black"/>
                </a:solidFill>
              </a:rPr>
              <a:t>Mara Lupica Spagnolo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1897111" y="3205796"/>
            <a:ext cx="1906508" cy="324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21" name="Rettangolo 20"/>
          <p:cNvSpPr/>
          <p:nvPr/>
        </p:nvSpPr>
        <p:spPr>
          <a:xfrm>
            <a:off x="1382708" y="4758489"/>
            <a:ext cx="1749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DCA4A5"/>
              </a:buClr>
              <a:buSzPct val="85000"/>
            </a:pPr>
            <a:r>
              <a:rPr lang="en-US" dirty="0">
                <a:solidFill>
                  <a:prstClr val="black"/>
                </a:solidFill>
              </a:rPr>
              <a:t>Sabina </a:t>
            </a:r>
            <a:r>
              <a:rPr lang="en-US" dirty="0" err="1">
                <a:solidFill>
                  <a:prstClr val="black"/>
                </a:solidFill>
              </a:rPr>
              <a:t>Gandellini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603959" y="4758489"/>
            <a:ext cx="1752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DCA4A5"/>
              </a:buClr>
              <a:buSzPct val="85000"/>
            </a:pPr>
            <a:r>
              <a:rPr lang="en-US" dirty="0">
                <a:solidFill>
                  <a:prstClr val="black"/>
                </a:solidFill>
              </a:rPr>
              <a:t>Francesca </a:t>
            </a:r>
            <a:r>
              <a:rPr lang="en-US" dirty="0" err="1">
                <a:solidFill>
                  <a:prstClr val="black"/>
                </a:solidFill>
              </a:rPr>
              <a:t>Micol</a:t>
            </a:r>
            <a:r>
              <a:rPr lang="en-US" dirty="0">
                <a:solidFill>
                  <a:prstClr val="black"/>
                </a:solidFill>
              </a:rPr>
              <a:t> Rossi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4158923" y="4544206"/>
            <a:ext cx="1248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DCA4A5"/>
              </a:buClr>
              <a:buSzPct val="85000"/>
            </a:pPr>
            <a:r>
              <a:rPr lang="en-US" sz="1600" dirty="0">
                <a:solidFill>
                  <a:prstClr val="black"/>
                </a:solidFill>
              </a:rPr>
              <a:t>Elisabetta Conte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07504" y="4544206"/>
            <a:ext cx="1427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DCA4A5"/>
              </a:buClr>
              <a:buSzPct val="85000"/>
            </a:pPr>
            <a:r>
              <a:rPr lang="en-US" dirty="0">
                <a:solidFill>
                  <a:prstClr val="black"/>
                </a:solidFill>
              </a:rPr>
              <a:t>Valeria Cavioni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658" y="1412776"/>
            <a:ext cx="172957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652120" y="2564904"/>
            <a:ext cx="33123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PROMEHS</a:t>
            </a:r>
            <a:endParaRPr lang="it-IT" dirty="0" smtClean="0"/>
          </a:p>
          <a:p>
            <a:pPr algn="ctr"/>
            <a:r>
              <a:rPr lang="it-IT" dirty="0"/>
              <a:t>promehs.italy@gmail.com</a:t>
            </a:r>
          </a:p>
          <a:p>
            <a:pPr algn="ctr"/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www.promehs.org</a:t>
            </a:r>
          </a:p>
          <a:p>
            <a:pPr algn="ctr"/>
            <a:r>
              <a:rPr lang="it-IT" dirty="0" smtClean="0"/>
              <a:t>www.facebook.com/promehs</a:t>
            </a:r>
          </a:p>
          <a:p>
            <a:pPr algn="ctr"/>
            <a:endParaRPr lang="it-IT" sz="1050" dirty="0" smtClean="0"/>
          </a:p>
          <a:p>
            <a:pPr algn="ctr"/>
            <a:r>
              <a:rPr lang="it-IT" dirty="0" smtClean="0"/>
              <a:t>www.linkedin.com/company/promehs-promoting-mental-health-at-schools/</a:t>
            </a:r>
          </a:p>
          <a:p>
            <a:pPr algn="ctr"/>
            <a:endParaRPr lang="it-IT" sz="2000" dirty="0" smtClean="0"/>
          </a:p>
          <a:p>
            <a:pPr algn="ctr"/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1543104" y="5445224"/>
            <a:ext cx="4901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mtClean="0"/>
              <a:t>www.labpse.it</a:t>
            </a:r>
            <a:endParaRPr lang="it-IT" dirty="0" smtClean="0"/>
          </a:p>
          <a:p>
            <a:r>
              <a:rPr lang="it-IT" dirty="0" smtClean="0"/>
              <a:t>www.facebook.com/LabPse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22168"/>
            <a:ext cx="1848109" cy="136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1520" y="5445224"/>
            <a:ext cx="1176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/>
              <a:t>Lab-PSE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03276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Lab-</a:t>
            </a:r>
            <a:r>
              <a:rPr lang="it-IT" dirty="0" err="1" smtClean="0"/>
              <a:t>Pse</a:t>
            </a:r>
            <a:r>
              <a:rPr lang="it-IT" dirty="0" smtClean="0"/>
              <a:t>: </a:t>
            </a:r>
            <a:r>
              <a:rPr lang="it-IT" dirty="0" smtClean="0"/>
              <a:t>Interessi </a:t>
            </a:r>
            <a:r>
              <a:rPr lang="it-IT" dirty="0" smtClean="0"/>
              <a:t>di </a:t>
            </a:r>
            <a:r>
              <a:rPr lang="it-IT" dirty="0" smtClean="0"/>
              <a:t>ricerca e attività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9412" y="7245424"/>
            <a:ext cx="8503920" cy="4572000"/>
          </a:xfrm>
        </p:spPr>
        <p:txBody>
          <a:bodyPr/>
          <a:lstStyle/>
          <a:p>
            <a:r>
              <a:rPr lang="it-IT" dirty="0" smtClean="0"/>
              <a:t>Studio delle competenze </a:t>
            </a:r>
            <a:r>
              <a:rPr lang="it-IT" dirty="0"/>
              <a:t>socio-emotive di bambini e </a:t>
            </a:r>
            <a:r>
              <a:rPr lang="it-IT" dirty="0" smtClean="0"/>
              <a:t>adolescenti </a:t>
            </a:r>
          </a:p>
          <a:p>
            <a:pPr lvl="1"/>
            <a:r>
              <a:rPr lang="it-IT" dirty="0" smtClean="0"/>
              <a:t>creazione</a:t>
            </a:r>
            <a:r>
              <a:rPr lang="it-IT" dirty="0"/>
              <a:t>, implementazione e analisi degli effetti di programmi di intervento per promuovono il benessere scolastico di studenti ed insegnanti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personale scolastico</a:t>
            </a:r>
          </a:p>
          <a:p>
            <a:pPr lvl="1"/>
            <a:r>
              <a:rPr lang="it-IT" dirty="0" smtClean="0"/>
              <a:t>Creazione e validazione di strumenti di ricerca</a:t>
            </a:r>
          </a:p>
          <a:p>
            <a:pPr marL="274320" lvl="1" indent="0">
              <a:buNone/>
            </a:pPr>
            <a:endParaRPr lang="it-IT" dirty="0" smtClean="0"/>
          </a:p>
          <a:p>
            <a:r>
              <a:rPr lang="it-IT" dirty="0" smtClean="0"/>
              <a:t>PROMEHS Promoting Mental </a:t>
            </a:r>
            <a:r>
              <a:rPr lang="it-IT" dirty="0" err="1" smtClean="0"/>
              <a:t>health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Schools. Progetto Erasmus </a:t>
            </a:r>
            <a:r>
              <a:rPr lang="it-IT" dirty="0"/>
              <a:t>+ Azione Chiave 3 co-finanziato dalla Commissione Europea (2019-2022)</a:t>
            </a:r>
            <a:endParaRPr lang="it-IT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08" y="3305360"/>
            <a:ext cx="2699832" cy="168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951037" y="4933617"/>
            <a:ext cx="2952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</a:rPr>
              <a:t>FORMAZIONE CONTESTI EDUCATIVI E FAMILIARI 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251520" y="4926066"/>
            <a:ext cx="2782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</a:rPr>
              <a:t>RICERCA-INTERVENTO</a:t>
            </a:r>
          </a:p>
          <a:p>
            <a:pPr algn="ctr"/>
            <a:r>
              <a:rPr lang="it-IT" sz="2000" i="1" dirty="0" smtClean="0">
                <a:solidFill>
                  <a:prstClr val="black"/>
                </a:solidFill>
              </a:rPr>
              <a:t>EVIDENCE-BASED</a:t>
            </a:r>
            <a:endParaRPr lang="it-IT" sz="1400" i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5" y="3037809"/>
            <a:ext cx="2630638" cy="175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" t="5230" r="6802" b="5390"/>
          <a:stretch/>
        </p:blipFill>
        <p:spPr bwMode="auto">
          <a:xfrm>
            <a:off x="3347864" y="2757845"/>
            <a:ext cx="2240375" cy="237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3229337" y="5127704"/>
            <a:ext cx="27828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>
                <a:solidFill>
                  <a:prstClr val="black"/>
                </a:solidFill>
              </a:rPr>
              <a:t>STRUMENTI DI VALUTAZIONE</a:t>
            </a:r>
            <a:endParaRPr lang="it-IT" sz="1400" i="1" dirty="0"/>
          </a:p>
        </p:txBody>
      </p:sp>
      <p:sp>
        <p:nvSpPr>
          <p:cNvPr id="6" name="Rettangolo 5"/>
          <p:cNvSpPr/>
          <p:nvPr/>
        </p:nvSpPr>
        <p:spPr>
          <a:xfrm>
            <a:off x="539552" y="170080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C</a:t>
            </a:r>
            <a:r>
              <a:rPr lang="it-IT" sz="2000" dirty="0" smtClean="0"/>
              <a:t>ompetenze socio-emotive nei bambini e negli adolescenti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F</a:t>
            </a:r>
            <a:r>
              <a:rPr lang="it-IT" sz="2000" dirty="0" smtClean="0"/>
              <a:t>attori </a:t>
            </a:r>
            <a:r>
              <a:rPr lang="it-IT" sz="2000" dirty="0"/>
              <a:t>che promuovono il benessere scolastico di studenti ed insegnanti.</a:t>
            </a:r>
            <a:r>
              <a:rPr lang="it-IT" sz="2000" dirty="0" smtClean="0"/>
              <a:t>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57681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PROMEHS Promoting Mental Health </a:t>
            </a:r>
            <a:r>
              <a:rPr lang="it-IT" dirty="0" err="1" smtClean="0"/>
              <a:t>at</a:t>
            </a:r>
            <a:r>
              <a:rPr lang="it-IT" dirty="0" smtClean="0"/>
              <a:t> Schools</a:t>
            </a:r>
            <a:endParaRPr lang="it-I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8339" y1="27316" x2="38339" y2="27316"/>
                        <a14:foregroundMark x1="50160" y1="24760" x2="50160" y2="24760"/>
                        <a14:foregroundMark x1="51278" y1="23642" x2="51278" y2="23642"/>
                        <a14:foregroundMark x1="29712" y1="34824" x2="29712" y2="34824"/>
                        <a14:foregroundMark x1="28115" y1="41374" x2="28115" y2="41374"/>
                        <a14:foregroundMark x1="29393" y1="51278" x2="29393" y2="51278"/>
                        <a14:foregroundMark x1="32268" y1="60383" x2="32268" y2="60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60" t="18801" r="21721" b="31253"/>
          <a:stretch/>
        </p:blipFill>
        <p:spPr bwMode="auto">
          <a:xfrm>
            <a:off x="1622917" y="1340767"/>
            <a:ext cx="1289654" cy="12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05" y="4160018"/>
            <a:ext cx="1250653" cy="125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95536" y="5303530"/>
            <a:ext cx="36364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Metodologia </a:t>
            </a:r>
            <a:r>
              <a:rPr lang="it-IT" sz="1600" b="1" i="1" dirty="0" smtClean="0"/>
              <a:t>training </a:t>
            </a:r>
            <a:r>
              <a:rPr lang="it-IT" sz="1600" b="1" i="1" dirty="0" err="1" smtClean="0"/>
              <a:t>study</a:t>
            </a:r>
            <a:r>
              <a:rPr lang="it-IT" sz="1600" b="1" i="1" dirty="0" smtClean="0"/>
              <a:t> </a:t>
            </a:r>
          </a:p>
          <a:p>
            <a:pPr algn="ctr"/>
            <a:r>
              <a:rPr lang="it-IT" sz="1600" dirty="0" err="1" smtClean="0"/>
              <a:t>Pre</a:t>
            </a:r>
            <a:r>
              <a:rPr lang="it-IT" sz="1600" dirty="0" smtClean="0"/>
              <a:t> </a:t>
            </a:r>
            <a:r>
              <a:rPr lang="it-IT" sz="1600" dirty="0"/>
              <a:t>&amp; post-test</a:t>
            </a:r>
          </a:p>
          <a:p>
            <a:pPr algn="ctr"/>
            <a:r>
              <a:rPr lang="it-IT" sz="1600" dirty="0" smtClean="0"/>
              <a:t>Gruppo Sperimentale Vs Controllo</a:t>
            </a:r>
          </a:p>
          <a:p>
            <a:pPr algn="ctr"/>
            <a:r>
              <a:rPr lang="it-IT" sz="1600" dirty="0" smtClean="0"/>
              <a:t>Questionari </a:t>
            </a:r>
            <a:endParaRPr lang="it-IT" sz="1600" dirty="0"/>
          </a:p>
        </p:txBody>
      </p:sp>
      <p:sp>
        <p:nvSpPr>
          <p:cNvPr id="5" name="Rettangolo 4"/>
          <p:cNvSpPr/>
          <p:nvPr/>
        </p:nvSpPr>
        <p:spPr>
          <a:xfrm>
            <a:off x="251520" y="2552903"/>
            <a:ext cx="3996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1600" dirty="0" smtClean="0">
                <a:solidFill>
                  <a:prstClr val="black"/>
                </a:solidFill>
              </a:rPr>
              <a:t>Erasmus </a:t>
            </a:r>
            <a:r>
              <a:rPr lang="it-IT" sz="1600" dirty="0">
                <a:solidFill>
                  <a:prstClr val="black"/>
                </a:solidFill>
              </a:rPr>
              <a:t>+ Azione Chiave 3 co-finanziato dalla Commissione Europea (2019-2022) che ha lo scopo di creare, implementare e valutare un </a:t>
            </a:r>
            <a:r>
              <a:rPr lang="it-IT" sz="1600" b="1" dirty="0">
                <a:solidFill>
                  <a:prstClr val="black"/>
                </a:solidFill>
              </a:rPr>
              <a:t>curriculum scolastico per promuovere la salute mentale 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22"/>
          <a:stretch/>
        </p:blipFill>
        <p:spPr bwMode="auto">
          <a:xfrm>
            <a:off x="5695131" y="4221088"/>
            <a:ext cx="2333253" cy="91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148064" y="5211416"/>
            <a:ext cx="34563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/>
              <a:t>Innovazione e impatto </a:t>
            </a:r>
            <a:r>
              <a:rPr lang="it-IT" sz="1600" dirty="0" smtClean="0"/>
              <a:t>sulle politiche educative a livello locale, regionale, nazionale e internazionale</a:t>
            </a:r>
            <a:endParaRPr lang="it-IT" sz="16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8625" r="6111" b="8662"/>
          <a:stretch/>
        </p:blipFill>
        <p:spPr bwMode="auto">
          <a:xfrm>
            <a:off x="6062760" y="1484784"/>
            <a:ext cx="1674347" cy="155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5148064" y="3017858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1600" b="1" dirty="0" smtClean="0">
                <a:solidFill>
                  <a:prstClr val="black"/>
                </a:solidFill>
              </a:rPr>
              <a:t>Collaborazione</a:t>
            </a:r>
            <a:r>
              <a:rPr lang="it-IT" sz="1600" dirty="0" smtClean="0">
                <a:solidFill>
                  <a:prstClr val="black"/>
                </a:solidFill>
              </a:rPr>
              <a:t> tra Università, Ministeri dell’Istruzione e associazioni scientifiche</a:t>
            </a:r>
            <a:endParaRPr lang="it-IT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principi</a:t>
            </a:r>
            <a:endParaRPr lang="it-IT" dirty="0"/>
          </a:p>
        </p:txBody>
      </p:sp>
      <p:grpSp>
        <p:nvGrpSpPr>
          <p:cNvPr id="16" name="Group 70">
            <a:extLst>
              <a:ext uri="{FF2B5EF4-FFF2-40B4-BE49-F238E27FC236}">
                <a16:creationId xmlns:a16="http://schemas.microsoft.com/office/drawing/2014/main" xmlns="" id="{3523449C-4955-4DE4-B5F2-C74601624665}"/>
              </a:ext>
            </a:extLst>
          </p:cNvPr>
          <p:cNvGrpSpPr/>
          <p:nvPr/>
        </p:nvGrpSpPr>
        <p:grpSpPr>
          <a:xfrm>
            <a:off x="395536" y="1412776"/>
            <a:ext cx="3576569" cy="2736304"/>
            <a:chOff x="4961548" y="1619283"/>
            <a:chExt cx="5787705" cy="3645789"/>
          </a:xfrm>
        </p:grpSpPr>
        <p:sp>
          <p:nvSpPr>
            <p:cNvPr id="17" name="Freeform: Shape 71">
              <a:extLst>
                <a:ext uri="{FF2B5EF4-FFF2-40B4-BE49-F238E27FC236}">
                  <a16:creationId xmlns:a16="http://schemas.microsoft.com/office/drawing/2014/main" xmlns="" id="{FC6289D2-AE89-4CC3-84FE-667FA222071B}"/>
                </a:ext>
              </a:extLst>
            </p:cNvPr>
            <p:cNvSpPr/>
            <p:nvPr/>
          </p:nvSpPr>
          <p:spPr>
            <a:xfrm>
              <a:off x="6987139" y="3148911"/>
              <a:ext cx="863552" cy="2114573"/>
            </a:xfrm>
            <a:custGeom>
              <a:avLst/>
              <a:gdLst>
                <a:gd name="connsiteX0" fmla="*/ 863552 w 863552"/>
                <a:gd name="connsiteY0" fmla="*/ 0 h 2114573"/>
                <a:gd name="connsiteX1" fmla="*/ 863552 w 863552"/>
                <a:gd name="connsiteY1" fmla="*/ 556420 h 2114573"/>
                <a:gd name="connsiteX2" fmla="*/ 4067 w 863552"/>
                <a:gd name="connsiteY2" fmla="*/ 2112985 h 2114573"/>
                <a:gd name="connsiteX3" fmla="*/ 4206 w 863552"/>
                <a:gd name="connsiteY3" fmla="*/ 2106956 h 2114573"/>
                <a:gd name="connsiteX4" fmla="*/ 0 w 863552"/>
                <a:gd name="connsiteY4" fmla="*/ 2114573 h 2114573"/>
                <a:gd name="connsiteX5" fmla="*/ 2069 w 863552"/>
                <a:gd name="connsiteY5" fmla="*/ 2024907 h 2114573"/>
                <a:gd name="connsiteX6" fmla="*/ 4176 w 863552"/>
                <a:gd name="connsiteY6" fmla="*/ 1958223 h 2114573"/>
                <a:gd name="connsiteX7" fmla="*/ 4176 w 863552"/>
                <a:gd name="connsiteY7" fmla="*/ 1952007 h 2114573"/>
                <a:gd name="connsiteX8" fmla="*/ 6245 w 863552"/>
                <a:gd name="connsiteY8" fmla="*/ 1864413 h 2114573"/>
                <a:gd name="connsiteX9" fmla="*/ 6245 w 863552"/>
                <a:gd name="connsiteY9" fmla="*/ 1883156 h 2114573"/>
                <a:gd name="connsiteX10" fmla="*/ 8352 w 863552"/>
                <a:gd name="connsiteY10" fmla="*/ 1847742 h 2114573"/>
                <a:gd name="connsiteX11" fmla="*/ 8352 w 863552"/>
                <a:gd name="connsiteY11" fmla="*/ 1826926 h 2114573"/>
                <a:gd name="connsiteX12" fmla="*/ 8352 w 863552"/>
                <a:gd name="connsiteY12" fmla="*/ 1820710 h 2114573"/>
                <a:gd name="connsiteX13" fmla="*/ 6360 w 863552"/>
                <a:gd name="connsiteY13" fmla="*/ 1716445 h 2114573"/>
                <a:gd name="connsiteX14" fmla="*/ 4559 w 863552"/>
                <a:gd name="connsiteY14" fmla="*/ 1559624 h 2114573"/>
                <a:gd name="connsiteX15" fmla="*/ 8983 w 863552"/>
                <a:gd name="connsiteY15" fmla="*/ 1551670 h 2114573"/>
                <a:gd name="connsiteX16" fmla="*/ 8802 w 863552"/>
                <a:gd name="connsiteY16" fmla="*/ 1536610 h 211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3552" h="2114573">
                  <a:moveTo>
                    <a:pt x="863552" y="0"/>
                  </a:moveTo>
                  <a:lnTo>
                    <a:pt x="863552" y="556420"/>
                  </a:lnTo>
                  <a:lnTo>
                    <a:pt x="4067" y="2112985"/>
                  </a:lnTo>
                  <a:lnTo>
                    <a:pt x="4206" y="2106956"/>
                  </a:lnTo>
                  <a:lnTo>
                    <a:pt x="0" y="2114573"/>
                  </a:lnTo>
                  <a:cubicBezTo>
                    <a:pt x="0" y="2083303"/>
                    <a:pt x="2069" y="2052033"/>
                    <a:pt x="2069" y="2024907"/>
                  </a:cubicBezTo>
                  <a:cubicBezTo>
                    <a:pt x="2069" y="2002020"/>
                    <a:pt x="4176" y="1979038"/>
                    <a:pt x="4176" y="1958223"/>
                  </a:cubicBezTo>
                  <a:lnTo>
                    <a:pt x="4176" y="1952007"/>
                  </a:lnTo>
                  <a:cubicBezTo>
                    <a:pt x="4176" y="1922809"/>
                    <a:pt x="6245" y="1893611"/>
                    <a:pt x="6245" y="1864413"/>
                  </a:cubicBezTo>
                  <a:lnTo>
                    <a:pt x="6245" y="1883156"/>
                  </a:lnTo>
                  <a:cubicBezTo>
                    <a:pt x="8352" y="1870723"/>
                    <a:pt x="8352" y="1860268"/>
                    <a:pt x="8352" y="1847742"/>
                  </a:cubicBezTo>
                  <a:lnTo>
                    <a:pt x="8352" y="1826926"/>
                  </a:lnTo>
                  <a:cubicBezTo>
                    <a:pt x="8352" y="1824854"/>
                    <a:pt x="8697" y="1839076"/>
                    <a:pt x="8352" y="1820710"/>
                  </a:cubicBezTo>
                  <a:cubicBezTo>
                    <a:pt x="8007" y="1802343"/>
                    <a:pt x="4291" y="1751859"/>
                    <a:pt x="6360" y="1716445"/>
                  </a:cubicBezTo>
                  <a:cubicBezTo>
                    <a:pt x="10536" y="1651833"/>
                    <a:pt x="421" y="1617925"/>
                    <a:pt x="4559" y="1559624"/>
                  </a:cubicBezTo>
                  <a:lnTo>
                    <a:pt x="8983" y="1551670"/>
                  </a:lnTo>
                  <a:lnTo>
                    <a:pt x="8802" y="153661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8" name="Freeform: Shape 72">
              <a:extLst>
                <a:ext uri="{FF2B5EF4-FFF2-40B4-BE49-F238E27FC236}">
                  <a16:creationId xmlns:a16="http://schemas.microsoft.com/office/drawing/2014/main" xmlns="" id="{8E208D07-B2BC-401D-B76F-EB9805B2D4FA}"/>
                </a:ext>
              </a:extLst>
            </p:cNvPr>
            <p:cNvSpPr/>
            <p:nvPr/>
          </p:nvSpPr>
          <p:spPr>
            <a:xfrm>
              <a:off x="7850397" y="2072977"/>
              <a:ext cx="2442485" cy="1169105"/>
            </a:xfrm>
            <a:custGeom>
              <a:avLst/>
              <a:gdLst>
                <a:gd name="connsiteX0" fmla="*/ 0 w 2437722"/>
                <a:gd name="connsiteY0" fmla="*/ 0 h 1161961"/>
                <a:gd name="connsiteX1" fmla="*/ 2145 w 2437722"/>
                <a:gd name="connsiteY1" fmla="*/ 0 h 1161961"/>
                <a:gd name="connsiteX2" fmla="*/ 21669 w 2437722"/>
                <a:gd name="connsiteY2" fmla="*/ 0 h 1161961"/>
                <a:gd name="connsiteX3" fmla="*/ 23813 w 2437722"/>
                <a:gd name="connsiteY3" fmla="*/ 0 h 1161961"/>
                <a:gd name="connsiteX4" fmla="*/ 28102 w 2437722"/>
                <a:gd name="connsiteY4" fmla="*/ 0 h 1161961"/>
                <a:gd name="connsiteX5" fmla="*/ 84418 w 2437722"/>
                <a:gd name="connsiteY5" fmla="*/ 0 h 1161961"/>
                <a:gd name="connsiteX6" fmla="*/ 110375 w 2437722"/>
                <a:gd name="connsiteY6" fmla="*/ 0 h 1161961"/>
                <a:gd name="connsiteX7" fmla="*/ 121209 w 2437722"/>
                <a:gd name="connsiteY7" fmla="*/ 0 h 1161961"/>
                <a:gd name="connsiteX8" fmla="*/ 127755 w 2437722"/>
                <a:gd name="connsiteY8" fmla="*/ 0 h 1161961"/>
                <a:gd name="connsiteX9" fmla="*/ 170979 w 2437722"/>
                <a:gd name="connsiteY9" fmla="*/ 2182 h 1161961"/>
                <a:gd name="connsiteX10" fmla="*/ 216461 w 2437722"/>
                <a:gd name="connsiteY10" fmla="*/ 4311 h 1161961"/>
                <a:gd name="connsiteX11" fmla="*/ 227295 w 2437722"/>
                <a:gd name="connsiteY11" fmla="*/ 4311 h 1161961"/>
                <a:gd name="connsiteX12" fmla="*/ 1428889 w 2437722"/>
                <a:gd name="connsiteY12" fmla="*/ 324758 h 1161961"/>
                <a:gd name="connsiteX13" fmla="*/ 1684285 w 2437722"/>
                <a:gd name="connsiteY13" fmla="*/ 467605 h 1161961"/>
                <a:gd name="connsiteX14" fmla="*/ 1708098 w 2437722"/>
                <a:gd name="connsiteY14" fmla="*/ 482773 h 1161961"/>
                <a:gd name="connsiteX15" fmla="*/ 1753580 w 2437722"/>
                <a:gd name="connsiteY15" fmla="*/ 510927 h 1161961"/>
                <a:gd name="connsiteX16" fmla="*/ 1801206 w 2437722"/>
                <a:gd name="connsiteY16" fmla="*/ 543392 h 1161961"/>
                <a:gd name="connsiteX17" fmla="*/ 2437722 w 2437722"/>
                <a:gd name="connsiteY17" fmla="*/ 1149586 h 1161961"/>
                <a:gd name="connsiteX18" fmla="*/ 2425039 w 2437722"/>
                <a:gd name="connsiteY18" fmla="*/ 1146004 h 1161961"/>
                <a:gd name="connsiteX19" fmla="*/ 2437722 w 2437722"/>
                <a:gd name="connsiteY19" fmla="*/ 1161961 h 1161961"/>
                <a:gd name="connsiteX20" fmla="*/ 0 w 2437722"/>
                <a:gd name="connsiteY20" fmla="*/ 473487 h 1161961"/>
                <a:gd name="connsiteX21" fmla="*/ 0 w 2437722"/>
                <a:gd name="connsiteY21" fmla="*/ 461112 h 1161961"/>
                <a:gd name="connsiteX22" fmla="*/ 0 w 2437722"/>
                <a:gd name="connsiteY22" fmla="*/ 12375 h 1161961"/>
                <a:gd name="connsiteX0" fmla="*/ 0 w 2442485"/>
                <a:gd name="connsiteY0" fmla="*/ 0 h 1169105"/>
                <a:gd name="connsiteX1" fmla="*/ 2145 w 2442485"/>
                <a:gd name="connsiteY1" fmla="*/ 0 h 1169105"/>
                <a:gd name="connsiteX2" fmla="*/ 21669 w 2442485"/>
                <a:gd name="connsiteY2" fmla="*/ 0 h 1169105"/>
                <a:gd name="connsiteX3" fmla="*/ 23813 w 2442485"/>
                <a:gd name="connsiteY3" fmla="*/ 0 h 1169105"/>
                <a:gd name="connsiteX4" fmla="*/ 28102 w 2442485"/>
                <a:gd name="connsiteY4" fmla="*/ 0 h 1169105"/>
                <a:gd name="connsiteX5" fmla="*/ 84418 w 2442485"/>
                <a:gd name="connsiteY5" fmla="*/ 0 h 1169105"/>
                <a:gd name="connsiteX6" fmla="*/ 110375 w 2442485"/>
                <a:gd name="connsiteY6" fmla="*/ 0 h 1169105"/>
                <a:gd name="connsiteX7" fmla="*/ 121209 w 2442485"/>
                <a:gd name="connsiteY7" fmla="*/ 0 h 1169105"/>
                <a:gd name="connsiteX8" fmla="*/ 127755 w 2442485"/>
                <a:gd name="connsiteY8" fmla="*/ 0 h 1169105"/>
                <a:gd name="connsiteX9" fmla="*/ 170979 w 2442485"/>
                <a:gd name="connsiteY9" fmla="*/ 2182 h 1169105"/>
                <a:gd name="connsiteX10" fmla="*/ 216461 w 2442485"/>
                <a:gd name="connsiteY10" fmla="*/ 4311 h 1169105"/>
                <a:gd name="connsiteX11" fmla="*/ 227295 w 2442485"/>
                <a:gd name="connsiteY11" fmla="*/ 4311 h 1169105"/>
                <a:gd name="connsiteX12" fmla="*/ 1428889 w 2442485"/>
                <a:gd name="connsiteY12" fmla="*/ 324758 h 1169105"/>
                <a:gd name="connsiteX13" fmla="*/ 1684285 w 2442485"/>
                <a:gd name="connsiteY13" fmla="*/ 467605 h 1169105"/>
                <a:gd name="connsiteX14" fmla="*/ 1708098 w 2442485"/>
                <a:gd name="connsiteY14" fmla="*/ 482773 h 1169105"/>
                <a:gd name="connsiteX15" fmla="*/ 1753580 w 2442485"/>
                <a:gd name="connsiteY15" fmla="*/ 510927 h 1169105"/>
                <a:gd name="connsiteX16" fmla="*/ 1801206 w 2442485"/>
                <a:gd name="connsiteY16" fmla="*/ 543392 h 1169105"/>
                <a:gd name="connsiteX17" fmla="*/ 2437722 w 2442485"/>
                <a:gd name="connsiteY17" fmla="*/ 1149586 h 1169105"/>
                <a:gd name="connsiteX18" fmla="*/ 2425039 w 2442485"/>
                <a:gd name="connsiteY18" fmla="*/ 1146004 h 1169105"/>
                <a:gd name="connsiteX19" fmla="*/ 2442485 w 2442485"/>
                <a:gd name="connsiteY19" fmla="*/ 1169105 h 1169105"/>
                <a:gd name="connsiteX20" fmla="*/ 0 w 2442485"/>
                <a:gd name="connsiteY20" fmla="*/ 473487 h 1169105"/>
                <a:gd name="connsiteX21" fmla="*/ 0 w 2442485"/>
                <a:gd name="connsiteY21" fmla="*/ 461112 h 1169105"/>
                <a:gd name="connsiteX22" fmla="*/ 0 w 2442485"/>
                <a:gd name="connsiteY22" fmla="*/ 12375 h 1169105"/>
                <a:gd name="connsiteX23" fmla="*/ 0 w 2442485"/>
                <a:gd name="connsiteY23" fmla="*/ 0 h 1169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42485" h="1169105">
                  <a:moveTo>
                    <a:pt x="0" y="0"/>
                  </a:moveTo>
                  <a:lnTo>
                    <a:pt x="2145" y="0"/>
                  </a:lnTo>
                  <a:lnTo>
                    <a:pt x="21669" y="0"/>
                  </a:lnTo>
                  <a:lnTo>
                    <a:pt x="23813" y="0"/>
                  </a:lnTo>
                  <a:lnTo>
                    <a:pt x="28102" y="0"/>
                  </a:lnTo>
                  <a:lnTo>
                    <a:pt x="84418" y="0"/>
                  </a:lnTo>
                  <a:lnTo>
                    <a:pt x="110375" y="0"/>
                  </a:lnTo>
                  <a:lnTo>
                    <a:pt x="121209" y="0"/>
                  </a:lnTo>
                  <a:lnTo>
                    <a:pt x="127755" y="0"/>
                  </a:lnTo>
                  <a:cubicBezTo>
                    <a:pt x="142878" y="0"/>
                    <a:pt x="158001" y="2182"/>
                    <a:pt x="170979" y="2182"/>
                  </a:cubicBezTo>
                  <a:cubicBezTo>
                    <a:pt x="186215" y="2182"/>
                    <a:pt x="201338" y="4311"/>
                    <a:pt x="216461" y="4311"/>
                  </a:cubicBezTo>
                  <a:lnTo>
                    <a:pt x="227295" y="4311"/>
                  </a:lnTo>
                  <a:cubicBezTo>
                    <a:pt x="625682" y="30283"/>
                    <a:pt x="1039192" y="127732"/>
                    <a:pt x="1428889" y="324758"/>
                  </a:cubicBezTo>
                  <a:cubicBezTo>
                    <a:pt x="1509018" y="363716"/>
                    <a:pt x="1610702" y="420025"/>
                    <a:pt x="1684285" y="467605"/>
                  </a:cubicBezTo>
                  <a:cubicBezTo>
                    <a:pt x="1690831" y="471969"/>
                    <a:pt x="1699521" y="478462"/>
                    <a:pt x="1708098" y="482773"/>
                  </a:cubicBezTo>
                  <a:cubicBezTo>
                    <a:pt x="1723334" y="491448"/>
                    <a:pt x="1738457" y="502252"/>
                    <a:pt x="1753580" y="510927"/>
                  </a:cubicBezTo>
                  <a:cubicBezTo>
                    <a:pt x="1768703" y="521731"/>
                    <a:pt x="1786083" y="532588"/>
                    <a:pt x="1801206" y="543392"/>
                  </a:cubicBezTo>
                  <a:cubicBezTo>
                    <a:pt x="2054571" y="710082"/>
                    <a:pt x="2268887" y="915784"/>
                    <a:pt x="2437722" y="1149586"/>
                  </a:cubicBezTo>
                  <a:lnTo>
                    <a:pt x="2425039" y="1146004"/>
                  </a:lnTo>
                  <a:lnTo>
                    <a:pt x="2442485" y="1169105"/>
                  </a:lnTo>
                  <a:lnTo>
                    <a:pt x="0" y="473487"/>
                  </a:lnTo>
                  <a:lnTo>
                    <a:pt x="0" y="461112"/>
                  </a:lnTo>
                  <a:lnTo>
                    <a:pt x="0" y="123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xmlns="" id="{B7AB80E5-A771-42F1-B355-57A255F44A82}"/>
                </a:ext>
              </a:extLst>
            </p:cNvPr>
            <p:cNvSpPr/>
            <p:nvPr/>
          </p:nvSpPr>
          <p:spPr>
            <a:xfrm>
              <a:off x="7850397" y="3151888"/>
              <a:ext cx="2898856" cy="137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" y="8715"/>
                  </a:moveTo>
                  <a:lnTo>
                    <a:pt x="5646" y="12072"/>
                  </a:lnTo>
                  <a:lnTo>
                    <a:pt x="21600" y="21600"/>
                  </a:ln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566"/>
                    <a:pt x="21600" y="21566"/>
                    <a:pt x="21600" y="21532"/>
                  </a:cubicBezTo>
                  <a:cubicBezTo>
                    <a:pt x="21600" y="20854"/>
                    <a:pt x="21584" y="20142"/>
                    <a:pt x="21535" y="19565"/>
                  </a:cubicBezTo>
                  <a:cubicBezTo>
                    <a:pt x="21519" y="19396"/>
                    <a:pt x="21519" y="19226"/>
                    <a:pt x="21503" y="19057"/>
                  </a:cubicBezTo>
                  <a:cubicBezTo>
                    <a:pt x="21471" y="18345"/>
                    <a:pt x="21439" y="17633"/>
                    <a:pt x="21374" y="17022"/>
                  </a:cubicBezTo>
                  <a:cubicBezTo>
                    <a:pt x="21245" y="15530"/>
                    <a:pt x="21197" y="14886"/>
                    <a:pt x="21052" y="13869"/>
                  </a:cubicBezTo>
                  <a:cubicBezTo>
                    <a:pt x="21035" y="13733"/>
                    <a:pt x="21003" y="13394"/>
                    <a:pt x="20922" y="12919"/>
                  </a:cubicBezTo>
                  <a:cubicBezTo>
                    <a:pt x="20906" y="12750"/>
                    <a:pt x="20874" y="12614"/>
                    <a:pt x="20858" y="12445"/>
                  </a:cubicBezTo>
                  <a:lnTo>
                    <a:pt x="0" y="0"/>
                  </a:lnTo>
                  <a:lnTo>
                    <a:pt x="0" y="8715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xmlns="" id="{20BE47DD-21B1-4684-8349-67B5F01DA4AA}"/>
                </a:ext>
              </a:extLst>
            </p:cNvPr>
            <p:cNvSpPr/>
            <p:nvPr/>
          </p:nvSpPr>
          <p:spPr>
            <a:xfrm>
              <a:off x="7850397" y="2542709"/>
              <a:ext cx="2799267" cy="1405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4" y="16574"/>
                  </a:moveTo>
                  <a:cubicBezTo>
                    <a:pt x="20614" y="16541"/>
                    <a:pt x="20598" y="16541"/>
                    <a:pt x="20598" y="16508"/>
                  </a:cubicBezTo>
                  <a:cubicBezTo>
                    <a:pt x="20397" y="15676"/>
                    <a:pt x="20180" y="14910"/>
                    <a:pt x="19996" y="14245"/>
                  </a:cubicBezTo>
                  <a:lnTo>
                    <a:pt x="19980" y="14211"/>
                  </a:lnTo>
                  <a:cubicBezTo>
                    <a:pt x="19980" y="14211"/>
                    <a:pt x="19980" y="14178"/>
                    <a:pt x="19963" y="14178"/>
                  </a:cubicBezTo>
                  <a:cubicBezTo>
                    <a:pt x="19929" y="14078"/>
                    <a:pt x="19913" y="13978"/>
                    <a:pt x="19879" y="13912"/>
                  </a:cubicBezTo>
                  <a:cubicBezTo>
                    <a:pt x="19879" y="13912"/>
                    <a:pt x="19879" y="13912"/>
                    <a:pt x="19879" y="13912"/>
                  </a:cubicBezTo>
                  <a:lnTo>
                    <a:pt x="19879" y="13912"/>
                  </a:lnTo>
                  <a:cubicBezTo>
                    <a:pt x="19712" y="13346"/>
                    <a:pt x="19562" y="12847"/>
                    <a:pt x="19428" y="12481"/>
                  </a:cubicBezTo>
                  <a:cubicBezTo>
                    <a:pt x="19228" y="11848"/>
                    <a:pt x="19027" y="11249"/>
                    <a:pt x="18810" y="10650"/>
                  </a:cubicBezTo>
                  <a:lnTo>
                    <a:pt x="0" y="0"/>
                  </a:lnTo>
                  <a:lnTo>
                    <a:pt x="0" y="9386"/>
                  </a:lnTo>
                  <a:lnTo>
                    <a:pt x="21600" y="21600"/>
                  </a:lnTo>
                  <a:cubicBezTo>
                    <a:pt x="21466" y="20768"/>
                    <a:pt x="21333" y="19936"/>
                    <a:pt x="21166" y="19071"/>
                  </a:cubicBezTo>
                  <a:cubicBezTo>
                    <a:pt x="21015" y="18205"/>
                    <a:pt x="20815" y="17273"/>
                    <a:pt x="20614" y="1657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1" name="Freeform: Shape 75">
              <a:extLst>
                <a:ext uri="{FF2B5EF4-FFF2-40B4-BE49-F238E27FC236}">
                  <a16:creationId xmlns:a16="http://schemas.microsoft.com/office/drawing/2014/main" xmlns="" id="{47618294-D342-48C9-9F9F-276176EF0F2B}"/>
                </a:ext>
              </a:extLst>
            </p:cNvPr>
            <p:cNvSpPr/>
            <p:nvPr/>
          </p:nvSpPr>
          <p:spPr>
            <a:xfrm>
              <a:off x="7086466" y="2072977"/>
              <a:ext cx="764224" cy="1859146"/>
            </a:xfrm>
            <a:custGeom>
              <a:avLst/>
              <a:gdLst>
                <a:gd name="connsiteX0" fmla="*/ 738255 w 764224"/>
                <a:gd name="connsiteY0" fmla="*/ 0 h 1859146"/>
                <a:gd name="connsiteX1" fmla="*/ 740413 w 764224"/>
                <a:gd name="connsiteY1" fmla="*/ 0 h 1859146"/>
                <a:gd name="connsiteX2" fmla="*/ 742571 w 764224"/>
                <a:gd name="connsiteY2" fmla="*/ 0 h 1859146"/>
                <a:gd name="connsiteX3" fmla="*/ 744729 w 764224"/>
                <a:gd name="connsiteY3" fmla="*/ 0 h 1859146"/>
                <a:gd name="connsiteX4" fmla="*/ 755556 w 764224"/>
                <a:gd name="connsiteY4" fmla="*/ 0 h 1859146"/>
                <a:gd name="connsiteX5" fmla="*/ 759908 w 764224"/>
                <a:gd name="connsiteY5" fmla="*/ 0 h 1859146"/>
                <a:gd name="connsiteX6" fmla="*/ 764224 w 764224"/>
                <a:gd name="connsiteY6" fmla="*/ 0 h 1859146"/>
                <a:gd name="connsiteX7" fmla="*/ 764224 w 764224"/>
                <a:gd name="connsiteY7" fmla="*/ 21107 h 1859146"/>
                <a:gd name="connsiteX8" fmla="*/ 764224 w 764224"/>
                <a:gd name="connsiteY8" fmla="*/ 454660 h 1859146"/>
                <a:gd name="connsiteX9" fmla="*/ 764224 w 764224"/>
                <a:gd name="connsiteY9" fmla="*/ 475767 h 1859146"/>
                <a:gd name="connsiteX10" fmla="*/ 0 w 764224"/>
                <a:gd name="connsiteY10" fmla="*/ 1859146 h 1859146"/>
                <a:gd name="connsiteX11" fmla="*/ 0 w 764224"/>
                <a:gd name="connsiteY11" fmla="*/ 1857019 h 1859146"/>
                <a:gd name="connsiteX12" fmla="*/ 2158 w 764224"/>
                <a:gd name="connsiteY12" fmla="*/ 1839660 h 1859146"/>
                <a:gd name="connsiteX13" fmla="*/ 2991 w 764224"/>
                <a:gd name="connsiteY13" fmla="*/ 1832625 h 1859146"/>
                <a:gd name="connsiteX14" fmla="*/ 0 w 764224"/>
                <a:gd name="connsiteY14" fmla="*/ 1838039 h 1859146"/>
                <a:gd name="connsiteX15" fmla="*/ 0 w 764224"/>
                <a:gd name="connsiteY15" fmla="*/ 1835912 h 1859146"/>
                <a:gd name="connsiteX16" fmla="*/ 2158 w 764224"/>
                <a:gd name="connsiteY16" fmla="*/ 1818553 h 1859146"/>
                <a:gd name="connsiteX17" fmla="*/ 6510 w 764224"/>
                <a:gd name="connsiteY17" fmla="*/ 1781792 h 1859146"/>
                <a:gd name="connsiteX18" fmla="*/ 15143 w 764224"/>
                <a:gd name="connsiteY18" fmla="*/ 1725459 h 1859146"/>
                <a:gd name="connsiteX19" fmla="*/ 21653 w 764224"/>
                <a:gd name="connsiteY19" fmla="*/ 1680019 h 1859146"/>
                <a:gd name="connsiteX20" fmla="*/ 34638 w 764224"/>
                <a:gd name="connsiteY20" fmla="*/ 1593393 h 1859146"/>
                <a:gd name="connsiteX21" fmla="*/ 43306 w 764224"/>
                <a:gd name="connsiteY21" fmla="*/ 1539273 h 1859146"/>
                <a:gd name="connsiteX22" fmla="*/ 49781 w 764224"/>
                <a:gd name="connsiteY22" fmla="*/ 1498172 h 1859146"/>
                <a:gd name="connsiteX23" fmla="*/ 51975 w 764224"/>
                <a:gd name="connsiteY23" fmla="*/ 1480813 h 1859146"/>
                <a:gd name="connsiteX24" fmla="*/ 62801 w 764224"/>
                <a:gd name="connsiteY24" fmla="*/ 1426693 h 1859146"/>
                <a:gd name="connsiteX25" fmla="*/ 77944 w 764224"/>
                <a:gd name="connsiteY25" fmla="*/ 1342279 h 1859146"/>
                <a:gd name="connsiteX26" fmla="*/ 80102 w 764224"/>
                <a:gd name="connsiteY26" fmla="*/ 1333600 h 1859146"/>
                <a:gd name="connsiteX27" fmla="*/ 88771 w 764224"/>
                <a:gd name="connsiteY27" fmla="*/ 1290287 h 1859146"/>
                <a:gd name="connsiteX28" fmla="*/ 88771 w 764224"/>
                <a:gd name="connsiteY28" fmla="*/ 1285947 h 1859146"/>
                <a:gd name="connsiteX29" fmla="*/ 127725 w 764224"/>
                <a:gd name="connsiteY29" fmla="*/ 1108440 h 1859146"/>
                <a:gd name="connsiteX30" fmla="*/ 129883 w 764224"/>
                <a:gd name="connsiteY30" fmla="*/ 1097633 h 1859146"/>
                <a:gd name="connsiteX31" fmla="*/ 132077 w 764224"/>
                <a:gd name="connsiteY31" fmla="*/ 1086826 h 1859146"/>
                <a:gd name="connsiteX32" fmla="*/ 140709 w 764224"/>
                <a:gd name="connsiteY32" fmla="*/ 1049980 h 1859146"/>
                <a:gd name="connsiteX33" fmla="*/ 199158 w 764224"/>
                <a:gd name="connsiteY33" fmla="*/ 827033 h 1859146"/>
                <a:gd name="connsiteX34" fmla="*/ 205668 w 764224"/>
                <a:gd name="connsiteY34" fmla="*/ 805334 h 1859146"/>
                <a:gd name="connsiteX35" fmla="*/ 207827 w 764224"/>
                <a:gd name="connsiteY35" fmla="*/ 798866 h 1859146"/>
                <a:gd name="connsiteX36" fmla="*/ 207827 w 764224"/>
                <a:gd name="connsiteY36" fmla="*/ 796739 h 1859146"/>
                <a:gd name="connsiteX37" fmla="*/ 359362 w 764224"/>
                <a:gd name="connsiteY37" fmla="*/ 387520 h 1859146"/>
                <a:gd name="connsiteX38" fmla="*/ 608337 w 764224"/>
                <a:gd name="connsiteY38" fmla="*/ 47653 h 1859146"/>
                <a:gd name="connsiteX39" fmla="*/ 614847 w 764224"/>
                <a:gd name="connsiteY39" fmla="*/ 43313 h 1859146"/>
                <a:gd name="connsiteX40" fmla="*/ 621321 w 764224"/>
                <a:gd name="connsiteY40" fmla="*/ 38973 h 1859146"/>
                <a:gd name="connsiteX41" fmla="*/ 632148 w 764224"/>
                <a:gd name="connsiteY41" fmla="*/ 32506 h 1859146"/>
                <a:gd name="connsiteX42" fmla="*/ 638658 w 764224"/>
                <a:gd name="connsiteY42" fmla="*/ 28166 h 1859146"/>
                <a:gd name="connsiteX43" fmla="*/ 640816 w 764224"/>
                <a:gd name="connsiteY43" fmla="*/ 25954 h 1859146"/>
                <a:gd name="connsiteX44" fmla="*/ 647326 w 764224"/>
                <a:gd name="connsiteY44" fmla="*/ 23826 h 1859146"/>
                <a:gd name="connsiteX45" fmla="*/ 655995 w 764224"/>
                <a:gd name="connsiteY45" fmla="*/ 19487 h 1859146"/>
                <a:gd name="connsiteX46" fmla="*/ 660311 w 764224"/>
                <a:gd name="connsiteY46" fmla="*/ 17359 h 1859146"/>
                <a:gd name="connsiteX47" fmla="*/ 662469 w 764224"/>
                <a:gd name="connsiteY47" fmla="*/ 17359 h 1859146"/>
                <a:gd name="connsiteX48" fmla="*/ 664627 w 764224"/>
                <a:gd name="connsiteY48" fmla="*/ 17359 h 1859146"/>
                <a:gd name="connsiteX49" fmla="*/ 666786 w 764224"/>
                <a:gd name="connsiteY49" fmla="*/ 17359 h 1859146"/>
                <a:gd name="connsiteX50" fmla="*/ 677612 w 764224"/>
                <a:gd name="connsiteY50" fmla="*/ 13020 h 1859146"/>
                <a:gd name="connsiteX51" fmla="*/ 684122 w 764224"/>
                <a:gd name="connsiteY51" fmla="*/ 10807 h 1859146"/>
                <a:gd name="connsiteX52" fmla="*/ 686280 w 764224"/>
                <a:gd name="connsiteY52" fmla="*/ 10807 h 1859146"/>
                <a:gd name="connsiteX53" fmla="*/ 690632 w 764224"/>
                <a:gd name="connsiteY53" fmla="*/ 8680 h 1859146"/>
                <a:gd name="connsiteX54" fmla="*/ 697107 w 764224"/>
                <a:gd name="connsiteY54" fmla="*/ 6467 h 1859146"/>
                <a:gd name="connsiteX55" fmla="*/ 716602 w 764224"/>
                <a:gd name="connsiteY55" fmla="*/ 2127 h 1859146"/>
                <a:gd name="connsiteX56" fmla="*/ 718760 w 764224"/>
                <a:gd name="connsiteY56" fmla="*/ 2127 h 1859146"/>
                <a:gd name="connsiteX57" fmla="*/ 720918 w 764224"/>
                <a:gd name="connsiteY57" fmla="*/ 2127 h 1859146"/>
                <a:gd name="connsiteX58" fmla="*/ 723076 w 764224"/>
                <a:gd name="connsiteY58" fmla="*/ 2127 h 1859146"/>
                <a:gd name="connsiteX59" fmla="*/ 725270 w 764224"/>
                <a:gd name="connsiteY59" fmla="*/ 2127 h 1859146"/>
                <a:gd name="connsiteX60" fmla="*/ 738255 w 764224"/>
                <a:gd name="connsiteY60" fmla="*/ 0 h 185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764224" h="1859146">
                  <a:moveTo>
                    <a:pt x="738255" y="0"/>
                  </a:moveTo>
                  <a:cubicBezTo>
                    <a:pt x="740413" y="0"/>
                    <a:pt x="740413" y="0"/>
                    <a:pt x="740413" y="0"/>
                  </a:cubicBezTo>
                  <a:cubicBezTo>
                    <a:pt x="742571" y="0"/>
                    <a:pt x="742571" y="0"/>
                    <a:pt x="742571" y="0"/>
                  </a:cubicBezTo>
                  <a:cubicBezTo>
                    <a:pt x="742571" y="0"/>
                    <a:pt x="744729" y="0"/>
                    <a:pt x="744729" y="0"/>
                  </a:cubicBezTo>
                  <a:cubicBezTo>
                    <a:pt x="746888" y="0"/>
                    <a:pt x="751239" y="0"/>
                    <a:pt x="755556" y="0"/>
                  </a:cubicBezTo>
                  <a:cubicBezTo>
                    <a:pt x="755556" y="0"/>
                    <a:pt x="757714" y="0"/>
                    <a:pt x="759908" y="0"/>
                  </a:cubicBezTo>
                  <a:lnTo>
                    <a:pt x="764224" y="0"/>
                  </a:lnTo>
                  <a:lnTo>
                    <a:pt x="764224" y="21107"/>
                  </a:lnTo>
                  <a:lnTo>
                    <a:pt x="764224" y="454660"/>
                  </a:lnTo>
                  <a:lnTo>
                    <a:pt x="764224" y="475767"/>
                  </a:lnTo>
                  <a:lnTo>
                    <a:pt x="0" y="1859146"/>
                  </a:lnTo>
                  <a:cubicBezTo>
                    <a:pt x="0" y="1859146"/>
                    <a:pt x="0" y="1857019"/>
                    <a:pt x="0" y="1857019"/>
                  </a:cubicBezTo>
                  <a:cubicBezTo>
                    <a:pt x="0" y="1850467"/>
                    <a:pt x="2158" y="1846127"/>
                    <a:pt x="2158" y="1839660"/>
                  </a:cubicBezTo>
                  <a:lnTo>
                    <a:pt x="2991" y="1832625"/>
                  </a:lnTo>
                  <a:lnTo>
                    <a:pt x="0" y="1838039"/>
                  </a:lnTo>
                  <a:cubicBezTo>
                    <a:pt x="0" y="1838039"/>
                    <a:pt x="0" y="1835912"/>
                    <a:pt x="0" y="1835912"/>
                  </a:cubicBezTo>
                  <a:cubicBezTo>
                    <a:pt x="0" y="1829360"/>
                    <a:pt x="2158" y="1825020"/>
                    <a:pt x="2158" y="1818553"/>
                  </a:cubicBezTo>
                  <a:cubicBezTo>
                    <a:pt x="2158" y="1805533"/>
                    <a:pt x="4317" y="1794726"/>
                    <a:pt x="6510" y="1781792"/>
                  </a:cubicBezTo>
                  <a:cubicBezTo>
                    <a:pt x="10827" y="1762305"/>
                    <a:pt x="12985" y="1742819"/>
                    <a:pt x="15143" y="1725459"/>
                  </a:cubicBezTo>
                  <a:cubicBezTo>
                    <a:pt x="17337" y="1710312"/>
                    <a:pt x="19495" y="1695166"/>
                    <a:pt x="21653" y="1680019"/>
                  </a:cubicBezTo>
                  <a:cubicBezTo>
                    <a:pt x="25970" y="1647513"/>
                    <a:pt x="30322" y="1619347"/>
                    <a:pt x="34638" y="1593393"/>
                  </a:cubicBezTo>
                  <a:cubicBezTo>
                    <a:pt x="36796" y="1576119"/>
                    <a:pt x="41148" y="1556632"/>
                    <a:pt x="43306" y="1539273"/>
                  </a:cubicBezTo>
                  <a:cubicBezTo>
                    <a:pt x="45464" y="1524126"/>
                    <a:pt x="47623" y="1508979"/>
                    <a:pt x="49781" y="1498172"/>
                  </a:cubicBezTo>
                  <a:cubicBezTo>
                    <a:pt x="49781" y="1491620"/>
                    <a:pt x="51975" y="1487280"/>
                    <a:pt x="51975" y="1480813"/>
                  </a:cubicBezTo>
                  <a:cubicBezTo>
                    <a:pt x="56291" y="1463539"/>
                    <a:pt x="58449" y="1444052"/>
                    <a:pt x="62801" y="1426693"/>
                  </a:cubicBezTo>
                  <a:cubicBezTo>
                    <a:pt x="67118" y="1398527"/>
                    <a:pt x="73592" y="1370445"/>
                    <a:pt x="77944" y="1342279"/>
                  </a:cubicBezTo>
                  <a:cubicBezTo>
                    <a:pt x="80102" y="1337939"/>
                    <a:pt x="80102" y="1335812"/>
                    <a:pt x="80102" y="1333600"/>
                  </a:cubicBezTo>
                  <a:cubicBezTo>
                    <a:pt x="82260" y="1318453"/>
                    <a:pt x="86612" y="1303306"/>
                    <a:pt x="88771" y="1290287"/>
                  </a:cubicBezTo>
                  <a:cubicBezTo>
                    <a:pt x="88771" y="1288159"/>
                    <a:pt x="88771" y="1288159"/>
                    <a:pt x="88771" y="1285947"/>
                  </a:cubicBezTo>
                  <a:cubicBezTo>
                    <a:pt x="103913" y="1214553"/>
                    <a:pt x="114740" y="1162560"/>
                    <a:pt x="127725" y="1108440"/>
                  </a:cubicBezTo>
                  <a:lnTo>
                    <a:pt x="129883" y="1097633"/>
                  </a:lnTo>
                  <a:cubicBezTo>
                    <a:pt x="129883" y="1095505"/>
                    <a:pt x="132077" y="1091166"/>
                    <a:pt x="132077" y="1086826"/>
                  </a:cubicBezTo>
                  <a:cubicBezTo>
                    <a:pt x="134235" y="1073806"/>
                    <a:pt x="138551" y="1060787"/>
                    <a:pt x="140709" y="1049980"/>
                  </a:cubicBezTo>
                  <a:cubicBezTo>
                    <a:pt x="155888" y="978586"/>
                    <a:pt x="179699" y="894087"/>
                    <a:pt x="199158" y="827033"/>
                  </a:cubicBezTo>
                  <a:cubicBezTo>
                    <a:pt x="201352" y="820480"/>
                    <a:pt x="203510" y="811886"/>
                    <a:pt x="205668" y="805334"/>
                  </a:cubicBezTo>
                  <a:cubicBezTo>
                    <a:pt x="205668" y="803206"/>
                    <a:pt x="207827" y="800994"/>
                    <a:pt x="207827" y="798866"/>
                  </a:cubicBezTo>
                  <a:cubicBezTo>
                    <a:pt x="207827" y="798866"/>
                    <a:pt x="207827" y="796739"/>
                    <a:pt x="207827" y="796739"/>
                  </a:cubicBezTo>
                  <a:cubicBezTo>
                    <a:pt x="255449" y="634294"/>
                    <a:pt x="307423" y="497973"/>
                    <a:pt x="359362" y="387520"/>
                  </a:cubicBezTo>
                  <a:cubicBezTo>
                    <a:pt x="430832" y="231627"/>
                    <a:pt x="515250" y="112580"/>
                    <a:pt x="608337" y="47653"/>
                  </a:cubicBezTo>
                  <a:cubicBezTo>
                    <a:pt x="610530" y="47653"/>
                    <a:pt x="612689" y="45441"/>
                    <a:pt x="614847" y="43313"/>
                  </a:cubicBezTo>
                  <a:cubicBezTo>
                    <a:pt x="617005" y="41101"/>
                    <a:pt x="619163" y="41101"/>
                    <a:pt x="621321" y="38973"/>
                  </a:cubicBezTo>
                  <a:cubicBezTo>
                    <a:pt x="623515" y="36846"/>
                    <a:pt x="627831" y="34634"/>
                    <a:pt x="632148" y="32506"/>
                  </a:cubicBezTo>
                  <a:cubicBezTo>
                    <a:pt x="634342" y="30294"/>
                    <a:pt x="636500" y="30294"/>
                    <a:pt x="638658" y="28166"/>
                  </a:cubicBezTo>
                  <a:cubicBezTo>
                    <a:pt x="638658" y="25954"/>
                    <a:pt x="640816" y="25954"/>
                    <a:pt x="640816" y="25954"/>
                  </a:cubicBezTo>
                  <a:cubicBezTo>
                    <a:pt x="642974" y="25954"/>
                    <a:pt x="645168" y="23826"/>
                    <a:pt x="647326" y="23826"/>
                  </a:cubicBezTo>
                  <a:cubicBezTo>
                    <a:pt x="651643" y="21614"/>
                    <a:pt x="653801" y="21614"/>
                    <a:pt x="655995" y="19487"/>
                  </a:cubicBezTo>
                  <a:cubicBezTo>
                    <a:pt x="655995" y="19487"/>
                    <a:pt x="658153" y="17359"/>
                    <a:pt x="660311" y="17359"/>
                  </a:cubicBezTo>
                  <a:cubicBezTo>
                    <a:pt x="662469" y="17359"/>
                    <a:pt x="662469" y="17359"/>
                    <a:pt x="662469" y="17359"/>
                  </a:cubicBezTo>
                  <a:cubicBezTo>
                    <a:pt x="662469" y="17359"/>
                    <a:pt x="664627" y="17359"/>
                    <a:pt x="664627" y="17359"/>
                  </a:cubicBezTo>
                  <a:cubicBezTo>
                    <a:pt x="666786" y="17359"/>
                    <a:pt x="666786" y="17359"/>
                    <a:pt x="666786" y="17359"/>
                  </a:cubicBezTo>
                  <a:cubicBezTo>
                    <a:pt x="671137" y="15147"/>
                    <a:pt x="673296" y="15147"/>
                    <a:pt x="677612" y="13020"/>
                  </a:cubicBezTo>
                  <a:cubicBezTo>
                    <a:pt x="679806" y="13020"/>
                    <a:pt x="681964" y="10807"/>
                    <a:pt x="684122" y="10807"/>
                  </a:cubicBezTo>
                  <a:cubicBezTo>
                    <a:pt x="686280" y="10807"/>
                    <a:pt x="686280" y="10807"/>
                    <a:pt x="686280" y="10807"/>
                  </a:cubicBezTo>
                  <a:cubicBezTo>
                    <a:pt x="686280" y="8680"/>
                    <a:pt x="688439" y="8680"/>
                    <a:pt x="690632" y="8680"/>
                  </a:cubicBezTo>
                  <a:cubicBezTo>
                    <a:pt x="692791" y="8680"/>
                    <a:pt x="694949" y="6467"/>
                    <a:pt x="697107" y="6467"/>
                  </a:cubicBezTo>
                  <a:cubicBezTo>
                    <a:pt x="703617" y="4340"/>
                    <a:pt x="710092" y="4340"/>
                    <a:pt x="716602" y="2127"/>
                  </a:cubicBezTo>
                  <a:cubicBezTo>
                    <a:pt x="718760" y="2127"/>
                    <a:pt x="718760" y="2127"/>
                    <a:pt x="718760" y="2127"/>
                  </a:cubicBezTo>
                  <a:cubicBezTo>
                    <a:pt x="718760" y="2127"/>
                    <a:pt x="720918" y="2127"/>
                    <a:pt x="720918" y="2127"/>
                  </a:cubicBezTo>
                  <a:cubicBezTo>
                    <a:pt x="720918" y="2127"/>
                    <a:pt x="723076" y="2127"/>
                    <a:pt x="723076" y="2127"/>
                  </a:cubicBezTo>
                  <a:cubicBezTo>
                    <a:pt x="725270" y="2127"/>
                    <a:pt x="725270" y="2127"/>
                    <a:pt x="725270" y="2127"/>
                  </a:cubicBezTo>
                  <a:cubicBezTo>
                    <a:pt x="729586" y="0"/>
                    <a:pt x="733903" y="0"/>
                    <a:pt x="738255" y="0"/>
                  </a:cubicBezTo>
                  <a:close/>
                </a:path>
              </a:pathLst>
            </a:custGeom>
            <a:solidFill>
              <a:srgbClr val="FF9933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xmlns="" id="{31205522-4931-4A79-B727-BE667DA491A7}"/>
                </a:ext>
              </a:extLst>
            </p:cNvPr>
            <p:cNvSpPr/>
            <p:nvPr/>
          </p:nvSpPr>
          <p:spPr>
            <a:xfrm>
              <a:off x="7015023" y="2539930"/>
              <a:ext cx="835671" cy="2123809"/>
            </a:xfrm>
            <a:custGeom>
              <a:avLst/>
              <a:gdLst>
                <a:gd name="connsiteX0" fmla="*/ 21600 w 21600"/>
                <a:gd name="connsiteY0" fmla="*/ 0 h 21600"/>
                <a:gd name="connsiteX1" fmla="*/ 1355 w 21600"/>
                <a:gd name="connsiteY1" fmla="*/ 14393 h 21600"/>
                <a:gd name="connsiteX2" fmla="*/ 280 w 21600"/>
                <a:gd name="connsiteY2" fmla="*/ 20125 h 21600"/>
                <a:gd name="connsiteX3" fmla="*/ 168 w 21600"/>
                <a:gd name="connsiteY3" fmla="*/ 20675 h 21600"/>
                <a:gd name="connsiteX4" fmla="*/ 168 w 21600"/>
                <a:gd name="connsiteY4" fmla="*/ 20719 h 21600"/>
                <a:gd name="connsiteX5" fmla="*/ 112 w 21600"/>
                <a:gd name="connsiteY5" fmla="*/ 21028 h 21600"/>
                <a:gd name="connsiteX6" fmla="*/ 0 w 21600"/>
                <a:gd name="connsiteY6" fmla="*/ 21600 h 21600"/>
                <a:gd name="connsiteX7" fmla="*/ 21600 w 21600"/>
                <a:gd name="connsiteY7" fmla="*/ 6209 h 21600"/>
                <a:gd name="connsiteX8" fmla="*/ 21600 w 21600"/>
                <a:gd name="connsiteY8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355" y="14393"/>
                  </a:lnTo>
                  <a:cubicBezTo>
                    <a:pt x="627" y="16396"/>
                    <a:pt x="616" y="18143"/>
                    <a:pt x="280" y="20125"/>
                  </a:cubicBezTo>
                  <a:cubicBezTo>
                    <a:pt x="224" y="20301"/>
                    <a:pt x="224" y="20477"/>
                    <a:pt x="168" y="20675"/>
                  </a:cubicBezTo>
                  <a:lnTo>
                    <a:pt x="168" y="20719"/>
                  </a:lnTo>
                  <a:cubicBezTo>
                    <a:pt x="168" y="20829"/>
                    <a:pt x="112" y="20939"/>
                    <a:pt x="112" y="21028"/>
                  </a:cubicBezTo>
                  <a:cubicBezTo>
                    <a:pt x="56" y="21226"/>
                    <a:pt x="56" y="21424"/>
                    <a:pt x="0" y="21600"/>
                  </a:cubicBezTo>
                  <a:lnTo>
                    <a:pt x="21600" y="62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9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23" name="Freeform: Shape 77">
              <a:extLst>
                <a:ext uri="{FF2B5EF4-FFF2-40B4-BE49-F238E27FC236}">
                  <a16:creationId xmlns:a16="http://schemas.microsoft.com/office/drawing/2014/main" xmlns="" id="{9D0D6809-F60D-4422-BCE0-5B58DA0C1A42}"/>
                </a:ext>
              </a:extLst>
            </p:cNvPr>
            <p:cNvSpPr/>
            <p:nvPr/>
          </p:nvSpPr>
          <p:spPr>
            <a:xfrm>
              <a:off x="4961548" y="1619283"/>
              <a:ext cx="5782652" cy="3645789"/>
            </a:xfrm>
            <a:custGeom>
              <a:avLst/>
              <a:gdLst>
                <a:gd name="connsiteX0" fmla="*/ 5786186 w 5787036"/>
                <a:gd name="connsiteY0" fmla="*/ 2857650 h 3645789"/>
                <a:gd name="connsiteX1" fmla="*/ 5786431 w 5787036"/>
                <a:gd name="connsiteY1" fmla="*/ 2862230 h 3645789"/>
                <a:gd name="connsiteX2" fmla="*/ 5786263 w 5787036"/>
                <a:gd name="connsiteY2" fmla="*/ 2862230 h 3645789"/>
                <a:gd name="connsiteX3" fmla="*/ 5786590 w 5787036"/>
                <a:gd name="connsiteY3" fmla="*/ 2840340 h 3645789"/>
                <a:gd name="connsiteX4" fmla="*/ 5787036 w 5787036"/>
                <a:gd name="connsiteY4" fmla="*/ 2862230 h 3645789"/>
                <a:gd name="connsiteX5" fmla="*/ 5786590 w 5787036"/>
                <a:gd name="connsiteY5" fmla="*/ 2862230 h 3645789"/>
                <a:gd name="connsiteX6" fmla="*/ 2831514 w 5787036"/>
                <a:gd name="connsiteY6" fmla="*/ 0 h 3645789"/>
                <a:gd name="connsiteX7" fmla="*/ 2835802 w 5787036"/>
                <a:gd name="connsiteY7" fmla="*/ 0 h 3645789"/>
                <a:gd name="connsiteX8" fmla="*/ 2840090 w 5787036"/>
                <a:gd name="connsiteY8" fmla="*/ 0 h 3645789"/>
                <a:gd name="connsiteX9" fmla="*/ 2846522 w 5787036"/>
                <a:gd name="connsiteY9" fmla="*/ 0 h 3645789"/>
                <a:gd name="connsiteX10" fmla="*/ 2883508 w 5787036"/>
                <a:gd name="connsiteY10" fmla="*/ 0 h 3645789"/>
                <a:gd name="connsiteX11" fmla="*/ 2907093 w 5787036"/>
                <a:gd name="connsiteY11" fmla="*/ 0 h 3645789"/>
                <a:gd name="connsiteX12" fmla="*/ 2909505 w 5787036"/>
                <a:gd name="connsiteY12" fmla="*/ 0 h 3645789"/>
                <a:gd name="connsiteX13" fmla="*/ 2913793 w 5787036"/>
                <a:gd name="connsiteY13" fmla="*/ 0 h 3645789"/>
                <a:gd name="connsiteX14" fmla="*/ 2970075 w 5787036"/>
                <a:gd name="connsiteY14" fmla="*/ 0 h 3645789"/>
                <a:gd name="connsiteX15" fmla="*/ 2996072 w 5787036"/>
                <a:gd name="connsiteY15" fmla="*/ 0 h 3645789"/>
                <a:gd name="connsiteX16" fmla="*/ 3006792 w 5787036"/>
                <a:gd name="connsiteY16" fmla="*/ 0 h 3645789"/>
                <a:gd name="connsiteX17" fmla="*/ 3013224 w 5787036"/>
                <a:gd name="connsiteY17" fmla="*/ 0 h 3645789"/>
                <a:gd name="connsiteX18" fmla="*/ 3056642 w 5787036"/>
                <a:gd name="connsiteY18" fmla="*/ 2194 h 3645789"/>
                <a:gd name="connsiteX19" fmla="*/ 3101936 w 5787036"/>
                <a:gd name="connsiteY19" fmla="*/ 4389 h 3645789"/>
                <a:gd name="connsiteX20" fmla="*/ 3112924 w 5787036"/>
                <a:gd name="connsiteY20" fmla="*/ 4389 h 3645789"/>
                <a:gd name="connsiteX21" fmla="*/ 4314412 w 5787036"/>
                <a:gd name="connsiteY21" fmla="*/ 372343 h 3645789"/>
                <a:gd name="connsiteX22" fmla="*/ 4569825 w 5787036"/>
                <a:gd name="connsiteY22" fmla="*/ 536910 h 3645789"/>
                <a:gd name="connsiteX23" fmla="*/ 4593678 w 5787036"/>
                <a:gd name="connsiteY23" fmla="*/ 554295 h 3645789"/>
                <a:gd name="connsiteX24" fmla="*/ 4639240 w 5787036"/>
                <a:gd name="connsiteY24" fmla="*/ 586702 h 3645789"/>
                <a:gd name="connsiteX25" fmla="*/ 4686677 w 5787036"/>
                <a:gd name="connsiteY25" fmla="*/ 623498 h 3645789"/>
                <a:gd name="connsiteX26" fmla="*/ 5405480 w 5787036"/>
                <a:gd name="connsiteY26" fmla="*/ 1456965 h 3645789"/>
                <a:gd name="connsiteX27" fmla="*/ 5463906 w 5787036"/>
                <a:gd name="connsiteY27" fmla="*/ 1565326 h 3645789"/>
                <a:gd name="connsiteX28" fmla="*/ 5463906 w 5787036"/>
                <a:gd name="connsiteY28" fmla="*/ 1567352 h 3645789"/>
                <a:gd name="connsiteX29" fmla="*/ 5474895 w 5787036"/>
                <a:gd name="connsiteY29" fmla="*/ 1589125 h 3645789"/>
                <a:gd name="connsiteX30" fmla="*/ 5477039 w 5787036"/>
                <a:gd name="connsiteY30" fmla="*/ 1591151 h 3645789"/>
                <a:gd name="connsiteX31" fmla="*/ 5479183 w 5787036"/>
                <a:gd name="connsiteY31" fmla="*/ 1595539 h 3645789"/>
                <a:gd name="connsiteX32" fmla="*/ 5557173 w 5787036"/>
                <a:gd name="connsiteY32" fmla="*/ 1764495 h 3645789"/>
                <a:gd name="connsiteX33" fmla="*/ 5559317 w 5787036"/>
                <a:gd name="connsiteY33" fmla="*/ 1768714 h 3645789"/>
                <a:gd name="connsiteX34" fmla="*/ 5630608 w 5787036"/>
                <a:gd name="connsiteY34" fmla="*/ 1952860 h 3645789"/>
                <a:gd name="connsiteX35" fmla="*/ 5695735 w 5787036"/>
                <a:gd name="connsiteY35" fmla="*/ 2175827 h 3645789"/>
                <a:gd name="connsiteX36" fmla="*/ 5712887 w 5787036"/>
                <a:gd name="connsiteY36" fmla="*/ 2245030 h 3645789"/>
                <a:gd name="connsiteX37" fmla="*/ 5756305 w 5787036"/>
                <a:gd name="connsiteY37" fmla="*/ 2476774 h 3645789"/>
                <a:gd name="connsiteX38" fmla="*/ 5773725 w 5787036"/>
                <a:gd name="connsiteY38" fmla="*/ 2626150 h 3645789"/>
                <a:gd name="connsiteX39" fmla="*/ 5778013 w 5787036"/>
                <a:gd name="connsiteY39" fmla="*/ 2662945 h 3645789"/>
                <a:gd name="connsiteX40" fmla="*/ 5784714 w 5787036"/>
                <a:gd name="connsiteY40" fmla="*/ 2770589 h 3645789"/>
                <a:gd name="connsiteX41" fmla="*/ 5786186 w 5787036"/>
                <a:gd name="connsiteY41" fmla="*/ 2857650 h 3645789"/>
                <a:gd name="connsiteX42" fmla="*/ 5785250 w 5787036"/>
                <a:gd name="connsiteY42" fmla="*/ 2840129 h 3645789"/>
                <a:gd name="connsiteX43" fmla="*/ 5780157 w 5787036"/>
                <a:gd name="connsiteY43" fmla="*/ 2779745 h 3645789"/>
                <a:gd name="connsiteX44" fmla="*/ 5775601 w 5787036"/>
                <a:gd name="connsiteY44" fmla="*/ 2747338 h 3645789"/>
                <a:gd name="connsiteX45" fmla="*/ 5758449 w 5787036"/>
                <a:gd name="connsiteY45" fmla="*/ 2617373 h 3645789"/>
                <a:gd name="connsiteX46" fmla="*/ 5715031 w 5787036"/>
                <a:gd name="connsiteY46" fmla="*/ 2416179 h 3645789"/>
                <a:gd name="connsiteX47" fmla="*/ 5697879 w 5787036"/>
                <a:gd name="connsiteY47" fmla="*/ 2355416 h 3645789"/>
                <a:gd name="connsiteX48" fmla="*/ 5632752 w 5787036"/>
                <a:gd name="connsiteY48" fmla="*/ 2160636 h 3645789"/>
                <a:gd name="connsiteX49" fmla="*/ 5561461 w 5787036"/>
                <a:gd name="connsiteY49" fmla="*/ 2000458 h 3645789"/>
                <a:gd name="connsiteX50" fmla="*/ 5559317 w 5787036"/>
                <a:gd name="connsiteY50" fmla="*/ 1996070 h 3645789"/>
                <a:gd name="connsiteX51" fmla="*/ 5481327 w 5787036"/>
                <a:gd name="connsiteY51" fmla="*/ 1848888 h 3645789"/>
                <a:gd name="connsiteX52" fmla="*/ 5479183 w 5787036"/>
                <a:gd name="connsiteY52" fmla="*/ 1846694 h 3645789"/>
                <a:gd name="connsiteX53" fmla="*/ 5477039 w 5787036"/>
                <a:gd name="connsiteY53" fmla="*/ 1844499 h 3645789"/>
                <a:gd name="connsiteX54" fmla="*/ 5466050 w 5787036"/>
                <a:gd name="connsiteY54" fmla="*/ 1827283 h 3645789"/>
                <a:gd name="connsiteX55" fmla="*/ 5407624 w 5787036"/>
                <a:gd name="connsiteY55" fmla="*/ 1734113 h 3645789"/>
                <a:gd name="connsiteX56" fmla="*/ 4688821 w 5787036"/>
                <a:gd name="connsiteY56" fmla="*/ 1008837 h 3645789"/>
                <a:gd name="connsiteX57" fmla="*/ 4641384 w 5787036"/>
                <a:gd name="connsiteY57" fmla="*/ 976430 h 3645789"/>
                <a:gd name="connsiteX58" fmla="*/ 4595822 w 5787036"/>
                <a:gd name="connsiteY58" fmla="*/ 948243 h 3645789"/>
                <a:gd name="connsiteX59" fmla="*/ 4571969 w 5787036"/>
                <a:gd name="connsiteY59" fmla="*/ 933052 h 3645789"/>
                <a:gd name="connsiteX60" fmla="*/ 4316556 w 5787036"/>
                <a:gd name="connsiteY60" fmla="*/ 790259 h 3645789"/>
                <a:gd name="connsiteX61" fmla="*/ 3115068 w 5787036"/>
                <a:gd name="connsiteY61" fmla="*/ 469733 h 3645789"/>
                <a:gd name="connsiteX62" fmla="*/ 3104080 w 5787036"/>
                <a:gd name="connsiteY62" fmla="*/ 469733 h 3645789"/>
                <a:gd name="connsiteX63" fmla="*/ 3058786 w 5787036"/>
                <a:gd name="connsiteY63" fmla="*/ 467708 h 3645789"/>
                <a:gd name="connsiteX64" fmla="*/ 3015368 w 5787036"/>
                <a:gd name="connsiteY64" fmla="*/ 465513 h 3645789"/>
                <a:gd name="connsiteX65" fmla="*/ 3008936 w 5787036"/>
                <a:gd name="connsiteY65" fmla="*/ 465513 h 3645789"/>
                <a:gd name="connsiteX66" fmla="*/ 2998216 w 5787036"/>
                <a:gd name="connsiteY66" fmla="*/ 465513 h 3645789"/>
                <a:gd name="connsiteX67" fmla="*/ 2972219 w 5787036"/>
                <a:gd name="connsiteY67" fmla="*/ 465513 h 3645789"/>
                <a:gd name="connsiteX68" fmla="*/ 2915937 w 5787036"/>
                <a:gd name="connsiteY68" fmla="*/ 465513 h 3645789"/>
                <a:gd name="connsiteX69" fmla="*/ 2911381 w 5787036"/>
                <a:gd name="connsiteY69" fmla="*/ 465513 h 3645789"/>
                <a:gd name="connsiteX70" fmla="*/ 2909237 w 5787036"/>
                <a:gd name="connsiteY70" fmla="*/ 465513 h 3645789"/>
                <a:gd name="connsiteX71" fmla="*/ 2889940 w 5787036"/>
                <a:gd name="connsiteY71" fmla="*/ 465513 h 3645789"/>
                <a:gd name="connsiteX72" fmla="*/ 2887796 w 5787036"/>
                <a:gd name="connsiteY72" fmla="*/ 465513 h 3645789"/>
                <a:gd name="connsiteX73" fmla="*/ 2883240 w 5787036"/>
                <a:gd name="connsiteY73" fmla="*/ 465513 h 3645789"/>
                <a:gd name="connsiteX74" fmla="*/ 2872519 w 5787036"/>
                <a:gd name="connsiteY74" fmla="*/ 465513 h 3645789"/>
                <a:gd name="connsiteX75" fmla="*/ 2870375 w 5787036"/>
                <a:gd name="connsiteY75" fmla="*/ 465513 h 3645789"/>
                <a:gd name="connsiteX76" fmla="*/ 2868231 w 5787036"/>
                <a:gd name="connsiteY76" fmla="*/ 465513 h 3645789"/>
                <a:gd name="connsiteX77" fmla="*/ 2866087 w 5787036"/>
                <a:gd name="connsiteY77" fmla="*/ 465513 h 3645789"/>
                <a:gd name="connsiteX78" fmla="*/ 2852955 w 5787036"/>
                <a:gd name="connsiteY78" fmla="*/ 467708 h 3645789"/>
                <a:gd name="connsiteX79" fmla="*/ 2850810 w 5787036"/>
                <a:gd name="connsiteY79" fmla="*/ 467708 h 3645789"/>
                <a:gd name="connsiteX80" fmla="*/ 2848666 w 5787036"/>
                <a:gd name="connsiteY80" fmla="*/ 467708 h 3645789"/>
                <a:gd name="connsiteX81" fmla="*/ 2846522 w 5787036"/>
                <a:gd name="connsiteY81" fmla="*/ 467708 h 3645789"/>
                <a:gd name="connsiteX82" fmla="*/ 2844378 w 5787036"/>
                <a:gd name="connsiteY82" fmla="*/ 467708 h 3645789"/>
                <a:gd name="connsiteX83" fmla="*/ 2824814 w 5787036"/>
                <a:gd name="connsiteY83" fmla="*/ 471927 h 3645789"/>
                <a:gd name="connsiteX84" fmla="*/ 2818381 w 5787036"/>
                <a:gd name="connsiteY84" fmla="*/ 474121 h 3645789"/>
                <a:gd name="connsiteX85" fmla="*/ 2814093 w 5787036"/>
                <a:gd name="connsiteY85" fmla="*/ 476316 h 3645789"/>
                <a:gd name="connsiteX86" fmla="*/ 2811949 w 5787036"/>
                <a:gd name="connsiteY86" fmla="*/ 476316 h 3645789"/>
                <a:gd name="connsiteX87" fmla="*/ 2805517 w 5787036"/>
                <a:gd name="connsiteY87" fmla="*/ 478510 h 3645789"/>
                <a:gd name="connsiteX88" fmla="*/ 2794528 w 5787036"/>
                <a:gd name="connsiteY88" fmla="*/ 482730 h 3645789"/>
                <a:gd name="connsiteX89" fmla="*/ 2792384 w 5787036"/>
                <a:gd name="connsiteY89" fmla="*/ 482730 h 3645789"/>
                <a:gd name="connsiteX90" fmla="*/ 2790240 w 5787036"/>
                <a:gd name="connsiteY90" fmla="*/ 482730 h 3645789"/>
                <a:gd name="connsiteX91" fmla="*/ 2788096 w 5787036"/>
                <a:gd name="connsiteY91" fmla="*/ 482730 h 3645789"/>
                <a:gd name="connsiteX92" fmla="*/ 2783808 w 5787036"/>
                <a:gd name="connsiteY92" fmla="*/ 484924 h 3645789"/>
                <a:gd name="connsiteX93" fmla="*/ 2775232 w 5787036"/>
                <a:gd name="connsiteY93" fmla="*/ 489312 h 3645789"/>
                <a:gd name="connsiteX94" fmla="*/ 2768531 w 5787036"/>
                <a:gd name="connsiteY94" fmla="*/ 491507 h 3645789"/>
                <a:gd name="connsiteX95" fmla="*/ 2766387 w 5787036"/>
                <a:gd name="connsiteY95" fmla="*/ 493701 h 3645789"/>
                <a:gd name="connsiteX96" fmla="*/ 2759955 w 5787036"/>
                <a:gd name="connsiteY96" fmla="*/ 497920 h 3645789"/>
                <a:gd name="connsiteX97" fmla="*/ 2749235 w 5787036"/>
                <a:gd name="connsiteY97" fmla="*/ 504503 h 3645789"/>
                <a:gd name="connsiteX98" fmla="*/ 2742534 w 5787036"/>
                <a:gd name="connsiteY98" fmla="*/ 508723 h 3645789"/>
                <a:gd name="connsiteX99" fmla="*/ 2736102 w 5787036"/>
                <a:gd name="connsiteY99" fmla="*/ 513111 h 3645789"/>
                <a:gd name="connsiteX100" fmla="*/ 2487121 w 5787036"/>
                <a:gd name="connsiteY100" fmla="*/ 853047 h 3645789"/>
                <a:gd name="connsiteX101" fmla="*/ 2335696 w 5787036"/>
                <a:gd name="connsiteY101" fmla="*/ 1262186 h 3645789"/>
                <a:gd name="connsiteX102" fmla="*/ 2335696 w 5787036"/>
                <a:gd name="connsiteY102" fmla="*/ 1264380 h 3645789"/>
                <a:gd name="connsiteX103" fmla="*/ 2333552 w 5787036"/>
                <a:gd name="connsiteY103" fmla="*/ 1270794 h 3645789"/>
                <a:gd name="connsiteX104" fmla="*/ 2326851 w 5787036"/>
                <a:gd name="connsiteY104" fmla="*/ 1292567 h 3645789"/>
                <a:gd name="connsiteX105" fmla="*/ 2268425 w 5787036"/>
                <a:gd name="connsiteY105" fmla="*/ 1515534 h 3645789"/>
                <a:gd name="connsiteX106" fmla="*/ 2259849 w 5787036"/>
                <a:gd name="connsiteY106" fmla="*/ 1552330 h 3645789"/>
                <a:gd name="connsiteX107" fmla="*/ 2257705 w 5787036"/>
                <a:gd name="connsiteY107" fmla="*/ 1563132 h 3645789"/>
                <a:gd name="connsiteX108" fmla="*/ 2255561 w 5787036"/>
                <a:gd name="connsiteY108" fmla="*/ 1573935 h 3645789"/>
                <a:gd name="connsiteX109" fmla="*/ 2216431 w 5787036"/>
                <a:gd name="connsiteY109" fmla="*/ 1751498 h 3645789"/>
                <a:gd name="connsiteX110" fmla="*/ 2216431 w 5787036"/>
                <a:gd name="connsiteY110" fmla="*/ 1755718 h 3645789"/>
                <a:gd name="connsiteX111" fmla="*/ 2207855 w 5787036"/>
                <a:gd name="connsiteY111" fmla="*/ 1799096 h 3645789"/>
                <a:gd name="connsiteX112" fmla="*/ 2205711 w 5787036"/>
                <a:gd name="connsiteY112" fmla="*/ 1807704 h 3645789"/>
                <a:gd name="connsiteX113" fmla="*/ 2190702 w 5787036"/>
                <a:gd name="connsiteY113" fmla="*/ 1892266 h 3645789"/>
                <a:gd name="connsiteX114" fmla="*/ 2179714 w 5787036"/>
                <a:gd name="connsiteY114" fmla="*/ 1946278 h 3645789"/>
                <a:gd name="connsiteX115" fmla="*/ 2177570 w 5787036"/>
                <a:gd name="connsiteY115" fmla="*/ 1963663 h 3645789"/>
                <a:gd name="connsiteX116" fmla="*/ 2171138 w 5787036"/>
                <a:gd name="connsiteY116" fmla="*/ 2004847 h 3645789"/>
                <a:gd name="connsiteX117" fmla="*/ 2162561 w 5787036"/>
                <a:gd name="connsiteY117" fmla="*/ 2058858 h 3645789"/>
                <a:gd name="connsiteX118" fmla="*/ 2149429 w 5787036"/>
                <a:gd name="connsiteY118" fmla="*/ 2145446 h 3645789"/>
                <a:gd name="connsiteX119" fmla="*/ 2142997 w 5787036"/>
                <a:gd name="connsiteY119" fmla="*/ 2191018 h 3645789"/>
                <a:gd name="connsiteX120" fmla="*/ 2134152 w 5787036"/>
                <a:gd name="connsiteY120" fmla="*/ 2247224 h 3645789"/>
                <a:gd name="connsiteX121" fmla="*/ 2129864 w 5787036"/>
                <a:gd name="connsiteY121" fmla="*/ 2284019 h 3645789"/>
                <a:gd name="connsiteX122" fmla="*/ 2127720 w 5787036"/>
                <a:gd name="connsiteY122" fmla="*/ 2301404 h 3645789"/>
                <a:gd name="connsiteX123" fmla="*/ 2067150 w 5787036"/>
                <a:gd name="connsiteY123" fmla="*/ 2898909 h 3645789"/>
                <a:gd name="connsiteX124" fmla="*/ 2062862 w 5787036"/>
                <a:gd name="connsiteY124" fmla="*/ 2953089 h 3645789"/>
                <a:gd name="connsiteX125" fmla="*/ 2062862 w 5787036"/>
                <a:gd name="connsiteY125" fmla="*/ 2957309 h 3645789"/>
                <a:gd name="connsiteX126" fmla="*/ 2060718 w 5787036"/>
                <a:gd name="connsiteY126" fmla="*/ 2987690 h 3645789"/>
                <a:gd name="connsiteX127" fmla="*/ 2045441 w 5787036"/>
                <a:gd name="connsiteY127" fmla="*/ 3232262 h 3645789"/>
                <a:gd name="connsiteX128" fmla="*/ 2041153 w 5787036"/>
                <a:gd name="connsiteY128" fmla="*/ 3340454 h 3645789"/>
                <a:gd name="connsiteX129" fmla="*/ 2041153 w 5787036"/>
                <a:gd name="connsiteY129" fmla="*/ 3347037 h 3645789"/>
                <a:gd name="connsiteX130" fmla="*/ 2041153 w 5787036"/>
                <a:gd name="connsiteY130" fmla="*/ 3368642 h 3645789"/>
                <a:gd name="connsiteX131" fmla="*/ 2039009 w 5787036"/>
                <a:gd name="connsiteY131" fmla="*/ 3405437 h 3645789"/>
                <a:gd name="connsiteX132" fmla="*/ 2039009 w 5787036"/>
                <a:gd name="connsiteY132" fmla="*/ 3386027 h 3645789"/>
                <a:gd name="connsiteX133" fmla="*/ 2036865 w 5787036"/>
                <a:gd name="connsiteY133" fmla="*/ 3477003 h 3645789"/>
                <a:gd name="connsiteX134" fmla="*/ 2036865 w 5787036"/>
                <a:gd name="connsiteY134" fmla="*/ 3483416 h 3645789"/>
                <a:gd name="connsiteX135" fmla="*/ 2034721 w 5787036"/>
                <a:gd name="connsiteY135" fmla="*/ 3552619 h 3645789"/>
                <a:gd name="connsiteX136" fmla="*/ 2032577 w 5787036"/>
                <a:gd name="connsiteY136" fmla="*/ 3645789 h 3645789"/>
                <a:gd name="connsiteX137" fmla="*/ 2026144 w 5787036"/>
                <a:gd name="connsiteY137" fmla="*/ 3645789 h 3645789"/>
                <a:gd name="connsiteX138" fmla="*/ 2006580 w 5787036"/>
                <a:gd name="connsiteY138" fmla="*/ 3643595 h 3645789"/>
                <a:gd name="connsiteX139" fmla="*/ 1994999 w 5787036"/>
                <a:gd name="connsiteY139" fmla="*/ 3642692 h 3645789"/>
                <a:gd name="connsiteX140" fmla="*/ 131943 w 5787036"/>
                <a:gd name="connsiteY140" fmla="*/ 3130054 h 3645789"/>
                <a:gd name="connsiteX141" fmla="*/ 3772 w 5787036"/>
                <a:gd name="connsiteY141" fmla="*/ 2935891 h 3645789"/>
                <a:gd name="connsiteX142" fmla="*/ 1866 w 5787036"/>
                <a:gd name="connsiteY142" fmla="*/ 2890132 h 3645789"/>
                <a:gd name="connsiteX143" fmla="*/ 1866 w 5787036"/>
                <a:gd name="connsiteY143" fmla="*/ 2861912 h 3645789"/>
                <a:gd name="connsiteX144" fmla="*/ 17143 w 5787036"/>
                <a:gd name="connsiteY144" fmla="*/ 2597962 h 3645789"/>
                <a:gd name="connsiteX145" fmla="*/ 34295 w 5787036"/>
                <a:gd name="connsiteY145" fmla="*/ 2457194 h 3645789"/>
                <a:gd name="connsiteX146" fmla="*/ 27863 w 5787036"/>
                <a:gd name="connsiteY146" fmla="*/ 2491796 h 3645789"/>
                <a:gd name="connsiteX147" fmla="*/ 34295 w 5787036"/>
                <a:gd name="connsiteY147" fmla="*/ 2444198 h 3645789"/>
                <a:gd name="connsiteX148" fmla="*/ 36440 w 5787036"/>
                <a:gd name="connsiteY148" fmla="*/ 2426982 h 3645789"/>
                <a:gd name="connsiteX149" fmla="*/ 36440 w 5787036"/>
                <a:gd name="connsiteY149" fmla="*/ 2422593 h 3645789"/>
                <a:gd name="connsiteX150" fmla="*/ 51716 w 5787036"/>
                <a:gd name="connsiteY150" fmla="*/ 2331617 h 3645789"/>
                <a:gd name="connsiteX151" fmla="*/ 101566 w 5787036"/>
                <a:gd name="connsiteY151" fmla="*/ 2126035 h 3645789"/>
                <a:gd name="connsiteX152" fmla="*/ 107998 w 5787036"/>
                <a:gd name="connsiteY152" fmla="*/ 2100042 h 3645789"/>
                <a:gd name="connsiteX153" fmla="*/ 110142 w 5787036"/>
                <a:gd name="connsiteY153" fmla="*/ 2095654 h 3645789"/>
                <a:gd name="connsiteX154" fmla="*/ 123007 w 5787036"/>
                <a:gd name="connsiteY154" fmla="*/ 2050250 h 3645789"/>
                <a:gd name="connsiteX155" fmla="*/ 330982 w 5787036"/>
                <a:gd name="connsiteY155" fmla="*/ 1547941 h 3645789"/>
                <a:gd name="connsiteX156" fmla="*/ 339559 w 5787036"/>
                <a:gd name="connsiteY156" fmla="*/ 1532751 h 3645789"/>
                <a:gd name="connsiteX157" fmla="*/ 356979 w 5787036"/>
                <a:gd name="connsiteY157" fmla="*/ 1500344 h 3645789"/>
                <a:gd name="connsiteX158" fmla="*/ 382976 w 5787036"/>
                <a:gd name="connsiteY158" fmla="*/ 1452746 h 3645789"/>
                <a:gd name="connsiteX159" fmla="*/ 404417 w 5787036"/>
                <a:gd name="connsiteY159" fmla="*/ 1413756 h 3645789"/>
                <a:gd name="connsiteX160" fmla="*/ 449979 w 5787036"/>
                <a:gd name="connsiteY160" fmla="*/ 1340165 h 3645789"/>
                <a:gd name="connsiteX161" fmla="*/ 480264 w 5787036"/>
                <a:gd name="connsiteY161" fmla="*/ 1294593 h 3645789"/>
                <a:gd name="connsiteX162" fmla="*/ 504117 w 5787036"/>
                <a:gd name="connsiteY162" fmla="*/ 1259992 h 3645789"/>
                <a:gd name="connsiteX163" fmla="*/ 512693 w 5787036"/>
                <a:gd name="connsiteY163" fmla="*/ 1246995 h 3645789"/>
                <a:gd name="connsiteX164" fmla="*/ 545390 w 5787036"/>
                <a:gd name="connsiteY164" fmla="*/ 1201591 h 3645789"/>
                <a:gd name="connsiteX165" fmla="*/ 597116 w 5787036"/>
                <a:gd name="connsiteY165" fmla="*/ 1130026 h 3645789"/>
                <a:gd name="connsiteX166" fmla="*/ 601672 w 5787036"/>
                <a:gd name="connsiteY166" fmla="*/ 1123612 h 3645789"/>
                <a:gd name="connsiteX167" fmla="*/ 629813 w 5787036"/>
                <a:gd name="connsiteY167" fmla="*/ 1086817 h 3645789"/>
                <a:gd name="connsiteX168" fmla="*/ 631957 w 5787036"/>
                <a:gd name="connsiteY168" fmla="*/ 1082428 h 3645789"/>
                <a:gd name="connsiteX169" fmla="*/ 761674 w 5787036"/>
                <a:gd name="connsiteY169" fmla="*/ 933052 h 3645789"/>
                <a:gd name="connsiteX170" fmla="*/ 768374 w 5787036"/>
                <a:gd name="connsiteY170" fmla="*/ 924444 h 3645789"/>
                <a:gd name="connsiteX171" fmla="*/ 776951 w 5787036"/>
                <a:gd name="connsiteY171" fmla="*/ 915836 h 3645789"/>
                <a:gd name="connsiteX172" fmla="*/ 805092 w 5787036"/>
                <a:gd name="connsiteY172" fmla="*/ 885454 h 3645789"/>
                <a:gd name="connsiteX173" fmla="*/ 1004223 w 5787036"/>
                <a:gd name="connsiteY173" fmla="*/ 697089 h 3645789"/>
                <a:gd name="connsiteX174" fmla="*/ 1025932 w 5787036"/>
                <a:gd name="connsiteY174" fmla="*/ 679872 h 3645789"/>
                <a:gd name="connsiteX175" fmla="*/ 1032364 w 5787036"/>
                <a:gd name="connsiteY175" fmla="*/ 673290 h 3645789"/>
                <a:gd name="connsiteX176" fmla="*/ 1034508 w 5787036"/>
                <a:gd name="connsiteY176" fmla="*/ 671095 h 3645789"/>
                <a:gd name="connsiteX177" fmla="*/ 1547747 w 5787036"/>
                <a:gd name="connsiteY177" fmla="*/ 326940 h 3645789"/>
                <a:gd name="connsiteX178" fmla="*/ 2389834 w 5787036"/>
                <a:gd name="connsiteY178" fmla="*/ 41184 h 3645789"/>
                <a:gd name="connsiteX179" fmla="*/ 2415831 w 5787036"/>
                <a:gd name="connsiteY179" fmla="*/ 36796 h 3645789"/>
                <a:gd name="connsiteX180" fmla="*/ 2437539 w 5787036"/>
                <a:gd name="connsiteY180" fmla="*/ 32407 h 3645789"/>
                <a:gd name="connsiteX181" fmla="*/ 2476401 w 5787036"/>
                <a:gd name="connsiteY181" fmla="*/ 25993 h 3645789"/>
                <a:gd name="connsiteX182" fmla="*/ 2498110 w 5787036"/>
                <a:gd name="connsiteY182" fmla="*/ 23799 h 3645789"/>
                <a:gd name="connsiteX183" fmla="*/ 2504542 w 5787036"/>
                <a:gd name="connsiteY183" fmla="*/ 23799 h 3645789"/>
                <a:gd name="connsiteX184" fmla="*/ 2508830 w 5787036"/>
                <a:gd name="connsiteY184" fmla="*/ 23799 h 3645789"/>
                <a:gd name="connsiteX185" fmla="*/ 2510974 w 5787036"/>
                <a:gd name="connsiteY185" fmla="*/ 23799 h 3645789"/>
                <a:gd name="connsiteX186" fmla="*/ 2530539 w 5787036"/>
                <a:gd name="connsiteY186" fmla="*/ 21605 h 3645789"/>
                <a:gd name="connsiteX187" fmla="*/ 2556536 w 5787036"/>
                <a:gd name="connsiteY187" fmla="*/ 19411 h 3645789"/>
                <a:gd name="connsiteX188" fmla="*/ 2573688 w 5787036"/>
                <a:gd name="connsiteY188" fmla="*/ 17385 h 3645789"/>
                <a:gd name="connsiteX189" fmla="*/ 2578244 w 5787036"/>
                <a:gd name="connsiteY189" fmla="*/ 17385 h 3645789"/>
                <a:gd name="connsiteX190" fmla="*/ 2580389 w 5787036"/>
                <a:gd name="connsiteY190" fmla="*/ 17385 h 3645789"/>
                <a:gd name="connsiteX191" fmla="*/ 2582533 w 5787036"/>
                <a:gd name="connsiteY191" fmla="*/ 17385 h 3645789"/>
                <a:gd name="connsiteX192" fmla="*/ 2591109 w 5787036"/>
                <a:gd name="connsiteY192" fmla="*/ 17385 h 3645789"/>
                <a:gd name="connsiteX193" fmla="*/ 2595397 w 5787036"/>
                <a:gd name="connsiteY193" fmla="*/ 17385 h 3645789"/>
                <a:gd name="connsiteX194" fmla="*/ 2632382 w 5787036"/>
                <a:gd name="connsiteY194" fmla="*/ 12997 h 3645789"/>
                <a:gd name="connsiteX195" fmla="*/ 2651679 w 5787036"/>
                <a:gd name="connsiteY195" fmla="*/ 10803 h 3645789"/>
                <a:gd name="connsiteX196" fmla="*/ 2655967 w 5787036"/>
                <a:gd name="connsiteY196" fmla="*/ 10803 h 3645789"/>
                <a:gd name="connsiteX197" fmla="*/ 2673388 w 5787036"/>
                <a:gd name="connsiteY197" fmla="*/ 8608 h 3645789"/>
                <a:gd name="connsiteX198" fmla="*/ 2697241 w 5787036"/>
                <a:gd name="connsiteY198" fmla="*/ 6414 h 3645789"/>
                <a:gd name="connsiteX199" fmla="*/ 2762099 w 5787036"/>
                <a:gd name="connsiteY199" fmla="*/ 2194 h 3645789"/>
                <a:gd name="connsiteX200" fmla="*/ 2766387 w 5787036"/>
                <a:gd name="connsiteY200" fmla="*/ 2194 h 3645789"/>
                <a:gd name="connsiteX201" fmla="*/ 2775232 w 5787036"/>
                <a:gd name="connsiteY201" fmla="*/ 2194 h 3645789"/>
                <a:gd name="connsiteX202" fmla="*/ 2783808 w 5787036"/>
                <a:gd name="connsiteY202" fmla="*/ 2194 h 3645789"/>
                <a:gd name="connsiteX203" fmla="*/ 2788096 w 5787036"/>
                <a:gd name="connsiteY203" fmla="*/ 2194 h 3645789"/>
                <a:gd name="connsiteX204" fmla="*/ 2831514 w 5787036"/>
                <a:gd name="connsiteY204" fmla="*/ 0 h 364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</a:cxnLst>
              <a:rect l="l" t="t" r="r" b="b"/>
              <a:pathLst>
                <a:path w="5787036" h="3645789">
                  <a:moveTo>
                    <a:pt x="5786186" y="2857650"/>
                  </a:moveTo>
                  <a:lnTo>
                    <a:pt x="5786431" y="2862230"/>
                  </a:lnTo>
                  <a:lnTo>
                    <a:pt x="5786263" y="2862230"/>
                  </a:lnTo>
                  <a:close/>
                  <a:moveTo>
                    <a:pt x="5786590" y="2840340"/>
                  </a:moveTo>
                  <a:lnTo>
                    <a:pt x="5787036" y="2862230"/>
                  </a:lnTo>
                  <a:lnTo>
                    <a:pt x="5786590" y="2862230"/>
                  </a:lnTo>
                  <a:close/>
                  <a:moveTo>
                    <a:pt x="2831514" y="0"/>
                  </a:moveTo>
                  <a:lnTo>
                    <a:pt x="2835802" y="0"/>
                  </a:lnTo>
                  <a:lnTo>
                    <a:pt x="2840090" y="0"/>
                  </a:lnTo>
                  <a:lnTo>
                    <a:pt x="2846522" y="0"/>
                  </a:lnTo>
                  <a:lnTo>
                    <a:pt x="2883508" y="0"/>
                  </a:lnTo>
                  <a:lnTo>
                    <a:pt x="2907093" y="0"/>
                  </a:lnTo>
                  <a:lnTo>
                    <a:pt x="2909505" y="0"/>
                  </a:lnTo>
                  <a:lnTo>
                    <a:pt x="2913793" y="0"/>
                  </a:lnTo>
                  <a:lnTo>
                    <a:pt x="2970075" y="0"/>
                  </a:lnTo>
                  <a:lnTo>
                    <a:pt x="2996072" y="0"/>
                  </a:lnTo>
                  <a:lnTo>
                    <a:pt x="3006792" y="0"/>
                  </a:lnTo>
                  <a:lnTo>
                    <a:pt x="3013224" y="0"/>
                  </a:lnTo>
                  <a:cubicBezTo>
                    <a:pt x="3028501" y="0"/>
                    <a:pt x="3043510" y="2194"/>
                    <a:pt x="3056642" y="2194"/>
                  </a:cubicBezTo>
                  <a:cubicBezTo>
                    <a:pt x="3071651" y="2194"/>
                    <a:pt x="3086927" y="4389"/>
                    <a:pt x="3101936" y="4389"/>
                  </a:cubicBezTo>
                  <a:lnTo>
                    <a:pt x="3112924" y="4389"/>
                  </a:lnTo>
                  <a:cubicBezTo>
                    <a:pt x="3511187" y="32407"/>
                    <a:pt x="3924726" y="147182"/>
                    <a:pt x="4314412" y="372343"/>
                  </a:cubicBezTo>
                  <a:cubicBezTo>
                    <a:pt x="4394547" y="415721"/>
                    <a:pt x="4496391" y="482730"/>
                    <a:pt x="4569825" y="536910"/>
                  </a:cubicBezTo>
                  <a:cubicBezTo>
                    <a:pt x="4576257" y="541299"/>
                    <a:pt x="4585102" y="547712"/>
                    <a:pt x="4593678" y="554295"/>
                  </a:cubicBezTo>
                  <a:lnTo>
                    <a:pt x="4639240" y="586702"/>
                  </a:lnTo>
                  <a:cubicBezTo>
                    <a:pt x="4654249" y="597504"/>
                    <a:pt x="4671669" y="610501"/>
                    <a:pt x="4686677" y="623498"/>
                  </a:cubicBezTo>
                  <a:cubicBezTo>
                    <a:pt x="4983365" y="846465"/>
                    <a:pt x="5228057" y="1130026"/>
                    <a:pt x="5405480" y="1456965"/>
                  </a:cubicBezTo>
                  <a:cubicBezTo>
                    <a:pt x="5422901" y="1487347"/>
                    <a:pt x="5442465" y="1521948"/>
                    <a:pt x="5463906" y="1565326"/>
                  </a:cubicBezTo>
                  <a:lnTo>
                    <a:pt x="5463906" y="1567352"/>
                  </a:lnTo>
                  <a:cubicBezTo>
                    <a:pt x="5468462" y="1576129"/>
                    <a:pt x="5470607" y="1582543"/>
                    <a:pt x="5474895" y="1589125"/>
                  </a:cubicBezTo>
                  <a:cubicBezTo>
                    <a:pt x="5477039" y="1589125"/>
                    <a:pt x="5477039" y="1591151"/>
                    <a:pt x="5477039" y="1591151"/>
                  </a:cubicBezTo>
                  <a:lnTo>
                    <a:pt x="5479183" y="1595539"/>
                  </a:lnTo>
                  <a:cubicBezTo>
                    <a:pt x="5503035" y="1645331"/>
                    <a:pt x="5531177" y="1701706"/>
                    <a:pt x="5557173" y="1764495"/>
                  </a:cubicBezTo>
                  <a:cubicBezTo>
                    <a:pt x="5557173" y="1764495"/>
                    <a:pt x="5559317" y="1766520"/>
                    <a:pt x="5559317" y="1768714"/>
                  </a:cubicBezTo>
                  <a:cubicBezTo>
                    <a:pt x="5583171" y="1822895"/>
                    <a:pt x="5611311" y="1890072"/>
                    <a:pt x="5630608" y="1952860"/>
                  </a:cubicBezTo>
                  <a:cubicBezTo>
                    <a:pt x="5656605" y="2028477"/>
                    <a:pt x="5678314" y="2102236"/>
                    <a:pt x="5695735" y="2175827"/>
                  </a:cubicBezTo>
                  <a:cubicBezTo>
                    <a:pt x="5706455" y="2210428"/>
                    <a:pt x="5710743" y="2236422"/>
                    <a:pt x="5712887" y="2245030"/>
                  </a:cubicBezTo>
                  <a:cubicBezTo>
                    <a:pt x="5732452" y="2320815"/>
                    <a:pt x="5738884" y="2366218"/>
                    <a:pt x="5756305" y="2476774"/>
                  </a:cubicBezTo>
                  <a:cubicBezTo>
                    <a:pt x="5764881" y="2522177"/>
                    <a:pt x="5769169" y="2574163"/>
                    <a:pt x="5773725" y="2626150"/>
                  </a:cubicBezTo>
                  <a:cubicBezTo>
                    <a:pt x="5775869" y="2639146"/>
                    <a:pt x="5775869" y="2651974"/>
                    <a:pt x="5778013" y="2662945"/>
                  </a:cubicBezTo>
                  <a:cubicBezTo>
                    <a:pt x="5781230" y="2695352"/>
                    <a:pt x="5783374" y="2732696"/>
                    <a:pt x="5784714" y="2770589"/>
                  </a:cubicBezTo>
                  <a:cubicBezTo>
                    <a:pt x="5785205" y="2799609"/>
                    <a:pt x="5785695" y="2828630"/>
                    <a:pt x="5786186" y="2857650"/>
                  </a:cubicBezTo>
                  <a:lnTo>
                    <a:pt x="5785250" y="2840129"/>
                  </a:lnTo>
                  <a:cubicBezTo>
                    <a:pt x="5783910" y="2818735"/>
                    <a:pt x="5782301" y="2798143"/>
                    <a:pt x="5780157" y="2779745"/>
                  </a:cubicBezTo>
                  <a:cubicBezTo>
                    <a:pt x="5778013" y="2768943"/>
                    <a:pt x="5778013" y="2758141"/>
                    <a:pt x="5775601" y="2747338"/>
                  </a:cubicBezTo>
                  <a:cubicBezTo>
                    <a:pt x="5771313" y="2701935"/>
                    <a:pt x="5764881" y="2656362"/>
                    <a:pt x="5758449" y="2617373"/>
                  </a:cubicBezTo>
                  <a:cubicBezTo>
                    <a:pt x="5741028" y="2522177"/>
                    <a:pt x="5734596" y="2480993"/>
                    <a:pt x="5715031" y="2416179"/>
                  </a:cubicBezTo>
                  <a:cubicBezTo>
                    <a:pt x="5712887" y="2407402"/>
                    <a:pt x="5706455" y="2387992"/>
                    <a:pt x="5697879" y="2355416"/>
                  </a:cubicBezTo>
                  <a:cubicBezTo>
                    <a:pt x="5680458" y="2290602"/>
                    <a:pt x="5658749" y="2225619"/>
                    <a:pt x="5632752" y="2160636"/>
                  </a:cubicBezTo>
                  <a:cubicBezTo>
                    <a:pt x="5613455" y="2106456"/>
                    <a:pt x="5585315" y="2045862"/>
                    <a:pt x="5561461" y="2000458"/>
                  </a:cubicBezTo>
                  <a:cubicBezTo>
                    <a:pt x="5561461" y="1998264"/>
                    <a:pt x="5559317" y="1998264"/>
                    <a:pt x="5559317" y="1996070"/>
                  </a:cubicBezTo>
                  <a:cubicBezTo>
                    <a:pt x="5533321" y="1942058"/>
                    <a:pt x="5505179" y="1892266"/>
                    <a:pt x="5481327" y="1848888"/>
                  </a:cubicBezTo>
                  <a:lnTo>
                    <a:pt x="5479183" y="1846694"/>
                  </a:lnTo>
                  <a:cubicBezTo>
                    <a:pt x="5477039" y="1846694"/>
                    <a:pt x="5477039" y="1844499"/>
                    <a:pt x="5477039" y="1844499"/>
                  </a:cubicBezTo>
                  <a:cubicBezTo>
                    <a:pt x="5472751" y="1838085"/>
                    <a:pt x="5470339" y="1833697"/>
                    <a:pt x="5466050" y="1827283"/>
                  </a:cubicBezTo>
                  <a:cubicBezTo>
                    <a:pt x="5444609" y="1790488"/>
                    <a:pt x="5425045" y="1760106"/>
                    <a:pt x="5407624" y="1734113"/>
                  </a:cubicBezTo>
                  <a:cubicBezTo>
                    <a:pt x="5230201" y="1450552"/>
                    <a:pt x="4983365" y="1203786"/>
                    <a:pt x="4688821" y="1008837"/>
                  </a:cubicBezTo>
                  <a:cubicBezTo>
                    <a:pt x="4671669" y="995841"/>
                    <a:pt x="4656393" y="985038"/>
                    <a:pt x="4641384" y="976430"/>
                  </a:cubicBezTo>
                  <a:cubicBezTo>
                    <a:pt x="4626107" y="967822"/>
                    <a:pt x="4611099" y="956851"/>
                    <a:pt x="4595822" y="948243"/>
                  </a:cubicBezTo>
                  <a:cubicBezTo>
                    <a:pt x="4587246" y="944023"/>
                    <a:pt x="4578401" y="937441"/>
                    <a:pt x="4571969" y="933052"/>
                  </a:cubicBezTo>
                  <a:cubicBezTo>
                    <a:pt x="4500679" y="885454"/>
                    <a:pt x="4396691" y="827054"/>
                    <a:pt x="4316556" y="790259"/>
                  </a:cubicBezTo>
                  <a:cubicBezTo>
                    <a:pt x="3929014" y="593285"/>
                    <a:pt x="3515475" y="495726"/>
                    <a:pt x="3115068" y="469733"/>
                  </a:cubicBezTo>
                  <a:lnTo>
                    <a:pt x="3104080" y="469733"/>
                  </a:lnTo>
                  <a:cubicBezTo>
                    <a:pt x="3089071" y="469733"/>
                    <a:pt x="3073795" y="467708"/>
                    <a:pt x="3058786" y="467708"/>
                  </a:cubicBezTo>
                  <a:cubicBezTo>
                    <a:pt x="3043510" y="467708"/>
                    <a:pt x="3030645" y="465513"/>
                    <a:pt x="3015368" y="465513"/>
                  </a:cubicBezTo>
                  <a:lnTo>
                    <a:pt x="3008936" y="465513"/>
                  </a:lnTo>
                  <a:lnTo>
                    <a:pt x="2998216" y="465513"/>
                  </a:lnTo>
                  <a:lnTo>
                    <a:pt x="2972219" y="465513"/>
                  </a:lnTo>
                  <a:lnTo>
                    <a:pt x="2915937" y="465513"/>
                  </a:lnTo>
                  <a:lnTo>
                    <a:pt x="2911381" y="465513"/>
                  </a:lnTo>
                  <a:lnTo>
                    <a:pt x="2909237" y="465513"/>
                  </a:lnTo>
                  <a:lnTo>
                    <a:pt x="2889940" y="465513"/>
                  </a:lnTo>
                  <a:lnTo>
                    <a:pt x="2887796" y="465513"/>
                  </a:lnTo>
                  <a:lnTo>
                    <a:pt x="2883240" y="465513"/>
                  </a:lnTo>
                  <a:lnTo>
                    <a:pt x="2872519" y="465513"/>
                  </a:lnTo>
                  <a:lnTo>
                    <a:pt x="2870375" y="465513"/>
                  </a:lnTo>
                  <a:lnTo>
                    <a:pt x="2868231" y="465513"/>
                  </a:lnTo>
                  <a:lnTo>
                    <a:pt x="2866087" y="465513"/>
                  </a:lnTo>
                  <a:cubicBezTo>
                    <a:pt x="2861799" y="467708"/>
                    <a:pt x="2857511" y="467708"/>
                    <a:pt x="2852955" y="467708"/>
                  </a:cubicBezTo>
                  <a:lnTo>
                    <a:pt x="2850810" y="467708"/>
                  </a:lnTo>
                  <a:lnTo>
                    <a:pt x="2848666" y="467708"/>
                  </a:lnTo>
                  <a:lnTo>
                    <a:pt x="2846522" y="467708"/>
                  </a:lnTo>
                  <a:lnTo>
                    <a:pt x="2844378" y="467708"/>
                  </a:lnTo>
                  <a:cubicBezTo>
                    <a:pt x="2837946" y="469733"/>
                    <a:pt x="2831514" y="469733"/>
                    <a:pt x="2824814" y="471927"/>
                  </a:cubicBezTo>
                  <a:cubicBezTo>
                    <a:pt x="2822669" y="471927"/>
                    <a:pt x="2820525" y="474121"/>
                    <a:pt x="2818381" y="474121"/>
                  </a:cubicBezTo>
                  <a:cubicBezTo>
                    <a:pt x="2818381" y="476316"/>
                    <a:pt x="2816237" y="476316"/>
                    <a:pt x="2814093" y="476316"/>
                  </a:cubicBezTo>
                  <a:lnTo>
                    <a:pt x="2811949" y="476316"/>
                  </a:lnTo>
                  <a:cubicBezTo>
                    <a:pt x="2809805" y="476316"/>
                    <a:pt x="2807661" y="478510"/>
                    <a:pt x="2805517" y="478510"/>
                  </a:cubicBezTo>
                  <a:cubicBezTo>
                    <a:pt x="2800961" y="480704"/>
                    <a:pt x="2798817" y="480704"/>
                    <a:pt x="2794528" y="482730"/>
                  </a:cubicBezTo>
                  <a:lnTo>
                    <a:pt x="2792384" y="482730"/>
                  </a:lnTo>
                  <a:lnTo>
                    <a:pt x="2790240" y="482730"/>
                  </a:lnTo>
                  <a:lnTo>
                    <a:pt x="2788096" y="482730"/>
                  </a:lnTo>
                  <a:cubicBezTo>
                    <a:pt x="2788096" y="482730"/>
                    <a:pt x="2785952" y="484924"/>
                    <a:pt x="2783808" y="484924"/>
                  </a:cubicBezTo>
                  <a:cubicBezTo>
                    <a:pt x="2779520" y="487118"/>
                    <a:pt x="2777376" y="487118"/>
                    <a:pt x="2775232" y="489312"/>
                  </a:cubicBezTo>
                  <a:cubicBezTo>
                    <a:pt x="2772820" y="489312"/>
                    <a:pt x="2770676" y="491507"/>
                    <a:pt x="2768531" y="491507"/>
                  </a:cubicBezTo>
                  <a:cubicBezTo>
                    <a:pt x="2768531" y="493701"/>
                    <a:pt x="2766387" y="493701"/>
                    <a:pt x="2766387" y="493701"/>
                  </a:cubicBezTo>
                  <a:cubicBezTo>
                    <a:pt x="2764243" y="495726"/>
                    <a:pt x="2762099" y="495726"/>
                    <a:pt x="2759955" y="497920"/>
                  </a:cubicBezTo>
                  <a:cubicBezTo>
                    <a:pt x="2755667" y="500115"/>
                    <a:pt x="2753523" y="502309"/>
                    <a:pt x="2749235" y="504503"/>
                  </a:cubicBezTo>
                  <a:cubicBezTo>
                    <a:pt x="2747091" y="506697"/>
                    <a:pt x="2744679" y="506697"/>
                    <a:pt x="2742534" y="508723"/>
                  </a:cubicBezTo>
                  <a:cubicBezTo>
                    <a:pt x="2740390" y="508723"/>
                    <a:pt x="2738246" y="510917"/>
                    <a:pt x="2736102" y="513111"/>
                  </a:cubicBezTo>
                  <a:cubicBezTo>
                    <a:pt x="2643103" y="578094"/>
                    <a:pt x="2558680" y="697089"/>
                    <a:pt x="2487121" y="853047"/>
                  </a:cubicBezTo>
                  <a:cubicBezTo>
                    <a:pt x="2435127" y="963434"/>
                    <a:pt x="2383133" y="1097619"/>
                    <a:pt x="2335696" y="1262186"/>
                  </a:cubicBezTo>
                  <a:lnTo>
                    <a:pt x="2335696" y="1264380"/>
                  </a:lnTo>
                  <a:cubicBezTo>
                    <a:pt x="2335696" y="1266574"/>
                    <a:pt x="2333552" y="1268600"/>
                    <a:pt x="2333552" y="1270794"/>
                  </a:cubicBezTo>
                  <a:cubicBezTo>
                    <a:pt x="2331407" y="1277377"/>
                    <a:pt x="2329263" y="1285985"/>
                    <a:pt x="2326851" y="1292567"/>
                  </a:cubicBezTo>
                  <a:cubicBezTo>
                    <a:pt x="2307555" y="1359576"/>
                    <a:pt x="2285846" y="1443969"/>
                    <a:pt x="2268425" y="1515534"/>
                  </a:cubicBezTo>
                  <a:cubicBezTo>
                    <a:pt x="2266281" y="1526337"/>
                    <a:pt x="2261993" y="1539333"/>
                    <a:pt x="2259849" y="1552330"/>
                  </a:cubicBezTo>
                  <a:cubicBezTo>
                    <a:pt x="2259849" y="1554524"/>
                    <a:pt x="2257705" y="1558744"/>
                    <a:pt x="2257705" y="1563132"/>
                  </a:cubicBezTo>
                  <a:lnTo>
                    <a:pt x="2255561" y="1573935"/>
                  </a:lnTo>
                  <a:cubicBezTo>
                    <a:pt x="2242428" y="1628115"/>
                    <a:pt x="2231708" y="1680101"/>
                    <a:pt x="2216431" y="1751498"/>
                  </a:cubicBezTo>
                  <a:lnTo>
                    <a:pt x="2216431" y="1755718"/>
                  </a:lnTo>
                  <a:cubicBezTo>
                    <a:pt x="2214287" y="1768714"/>
                    <a:pt x="2209999" y="1783905"/>
                    <a:pt x="2207855" y="1799096"/>
                  </a:cubicBezTo>
                  <a:cubicBezTo>
                    <a:pt x="2205711" y="1803484"/>
                    <a:pt x="2205711" y="1805510"/>
                    <a:pt x="2205711" y="1807704"/>
                  </a:cubicBezTo>
                  <a:cubicBezTo>
                    <a:pt x="2201423" y="1835891"/>
                    <a:pt x="2194990" y="1864079"/>
                    <a:pt x="2190702" y="1892266"/>
                  </a:cubicBezTo>
                  <a:cubicBezTo>
                    <a:pt x="2186146" y="1909482"/>
                    <a:pt x="2181858" y="1926867"/>
                    <a:pt x="2179714" y="1946278"/>
                  </a:cubicBezTo>
                  <a:cubicBezTo>
                    <a:pt x="2179714" y="1952860"/>
                    <a:pt x="2177570" y="1959274"/>
                    <a:pt x="2177570" y="1963663"/>
                  </a:cubicBezTo>
                  <a:cubicBezTo>
                    <a:pt x="2175426" y="1974465"/>
                    <a:pt x="2173282" y="1989656"/>
                    <a:pt x="2171138" y="2004847"/>
                  </a:cubicBezTo>
                  <a:cubicBezTo>
                    <a:pt x="2168993" y="2022063"/>
                    <a:pt x="2164705" y="2039448"/>
                    <a:pt x="2162561" y="2058858"/>
                  </a:cubicBezTo>
                  <a:cubicBezTo>
                    <a:pt x="2158005" y="2084851"/>
                    <a:pt x="2153717" y="2113039"/>
                    <a:pt x="2149429" y="2145446"/>
                  </a:cubicBezTo>
                  <a:lnTo>
                    <a:pt x="2142997" y="2191018"/>
                  </a:lnTo>
                  <a:cubicBezTo>
                    <a:pt x="2138708" y="2208234"/>
                    <a:pt x="2136564" y="2227814"/>
                    <a:pt x="2134152" y="2247224"/>
                  </a:cubicBezTo>
                  <a:cubicBezTo>
                    <a:pt x="2134152" y="2258026"/>
                    <a:pt x="2132008" y="2271023"/>
                    <a:pt x="2129864" y="2284019"/>
                  </a:cubicBezTo>
                  <a:cubicBezTo>
                    <a:pt x="2129864" y="2290602"/>
                    <a:pt x="2127720" y="2294822"/>
                    <a:pt x="2127720" y="2301404"/>
                  </a:cubicBezTo>
                  <a:cubicBezTo>
                    <a:pt x="2101723" y="2498378"/>
                    <a:pt x="2082426" y="2703960"/>
                    <a:pt x="2067150" y="2898909"/>
                  </a:cubicBezTo>
                  <a:cubicBezTo>
                    <a:pt x="2065006" y="2916125"/>
                    <a:pt x="2065006" y="2933510"/>
                    <a:pt x="2062862" y="2953089"/>
                  </a:cubicBezTo>
                  <a:lnTo>
                    <a:pt x="2062862" y="2957309"/>
                  </a:lnTo>
                  <a:cubicBezTo>
                    <a:pt x="2062862" y="2965917"/>
                    <a:pt x="2060718" y="2976888"/>
                    <a:pt x="2060718" y="2987690"/>
                  </a:cubicBezTo>
                  <a:cubicBezTo>
                    <a:pt x="2054285" y="3069889"/>
                    <a:pt x="2049729" y="3145675"/>
                    <a:pt x="2045441" y="3232262"/>
                  </a:cubicBezTo>
                  <a:cubicBezTo>
                    <a:pt x="2043297" y="3269058"/>
                    <a:pt x="2043297" y="3308047"/>
                    <a:pt x="2041153" y="3340454"/>
                  </a:cubicBezTo>
                  <a:lnTo>
                    <a:pt x="2041153" y="3347037"/>
                  </a:lnTo>
                  <a:lnTo>
                    <a:pt x="2041153" y="3368642"/>
                  </a:lnTo>
                  <a:cubicBezTo>
                    <a:pt x="2039009" y="3381638"/>
                    <a:pt x="2039009" y="3394635"/>
                    <a:pt x="2039009" y="3405437"/>
                  </a:cubicBezTo>
                  <a:lnTo>
                    <a:pt x="2039009" y="3386027"/>
                  </a:lnTo>
                  <a:cubicBezTo>
                    <a:pt x="2039009" y="3416239"/>
                    <a:pt x="2036865" y="3446621"/>
                    <a:pt x="2036865" y="3477003"/>
                  </a:cubicBezTo>
                  <a:lnTo>
                    <a:pt x="2036865" y="3483416"/>
                  </a:lnTo>
                  <a:cubicBezTo>
                    <a:pt x="2036865" y="3505021"/>
                    <a:pt x="2034721" y="3528820"/>
                    <a:pt x="2034721" y="3552619"/>
                  </a:cubicBezTo>
                  <a:cubicBezTo>
                    <a:pt x="2034721" y="3583001"/>
                    <a:pt x="2032577" y="3613382"/>
                    <a:pt x="2032577" y="3645789"/>
                  </a:cubicBezTo>
                  <a:lnTo>
                    <a:pt x="2026144" y="3645789"/>
                  </a:lnTo>
                  <a:cubicBezTo>
                    <a:pt x="2019444" y="3645789"/>
                    <a:pt x="2013012" y="3643595"/>
                    <a:pt x="2006580" y="3643595"/>
                  </a:cubicBezTo>
                  <a:lnTo>
                    <a:pt x="1994999" y="3642692"/>
                  </a:lnTo>
                  <a:cubicBezTo>
                    <a:pt x="908049" y="3484513"/>
                    <a:pt x="266393" y="3202508"/>
                    <a:pt x="131943" y="3130054"/>
                  </a:cubicBezTo>
                  <a:cubicBezTo>
                    <a:pt x="5256" y="3045194"/>
                    <a:pt x="11184" y="2980769"/>
                    <a:pt x="3772" y="2935891"/>
                  </a:cubicBezTo>
                  <a:cubicBezTo>
                    <a:pt x="-3619" y="2891142"/>
                    <a:pt x="2184" y="2902462"/>
                    <a:pt x="1866" y="2890132"/>
                  </a:cubicBezTo>
                  <a:cubicBezTo>
                    <a:pt x="1548" y="2877802"/>
                    <a:pt x="1866" y="2862587"/>
                    <a:pt x="1866" y="2861912"/>
                  </a:cubicBezTo>
                  <a:cubicBezTo>
                    <a:pt x="4010" y="2775325"/>
                    <a:pt x="6154" y="2684550"/>
                    <a:pt x="17143" y="2597962"/>
                  </a:cubicBezTo>
                  <a:cubicBezTo>
                    <a:pt x="22548" y="2526143"/>
                    <a:pt x="32508" y="2474888"/>
                    <a:pt x="34295" y="2457194"/>
                  </a:cubicBezTo>
                  <a:cubicBezTo>
                    <a:pt x="30007" y="2472385"/>
                    <a:pt x="30007" y="2483188"/>
                    <a:pt x="27863" y="2491796"/>
                  </a:cubicBezTo>
                  <a:cubicBezTo>
                    <a:pt x="30007" y="2476774"/>
                    <a:pt x="32151" y="2461583"/>
                    <a:pt x="34295" y="2444198"/>
                  </a:cubicBezTo>
                  <a:cubicBezTo>
                    <a:pt x="34295" y="2439809"/>
                    <a:pt x="36440" y="2433395"/>
                    <a:pt x="36440" y="2426982"/>
                  </a:cubicBezTo>
                  <a:lnTo>
                    <a:pt x="36440" y="2422593"/>
                  </a:lnTo>
                  <a:cubicBezTo>
                    <a:pt x="38584" y="2394406"/>
                    <a:pt x="45284" y="2364193"/>
                    <a:pt x="51716" y="2331617"/>
                  </a:cubicBezTo>
                  <a:cubicBezTo>
                    <a:pt x="64581" y="2258026"/>
                    <a:pt x="79857" y="2195238"/>
                    <a:pt x="101566" y="2126035"/>
                  </a:cubicBezTo>
                  <a:cubicBezTo>
                    <a:pt x="103710" y="2117258"/>
                    <a:pt x="105854" y="2108650"/>
                    <a:pt x="107998" y="2100042"/>
                  </a:cubicBezTo>
                  <a:cubicBezTo>
                    <a:pt x="110142" y="2097848"/>
                    <a:pt x="110142" y="2097848"/>
                    <a:pt x="110142" y="2095654"/>
                  </a:cubicBezTo>
                  <a:cubicBezTo>
                    <a:pt x="114430" y="2078269"/>
                    <a:pt x="118719" y="2065441"/>
                    <a:pt x="123007" y="2050250"/>
                  </a:cubicBezTo>
                  <a:cubicBezTo>
                    <a:pt x="170712" y="1885683"/>
                    <a:pt x="237715" y="1714703"/>
                    <a:pt x="330982" y="1547941"/>
                  </a:cubicBezTo>
                  <a:cubicBezTo>
                    <a:pt x="333126" y="1543553"/>
                    <a:pt x="337415" y="1537139"/>
                    <a:pt x="339559" y="1532751"/>
                  </a:cubicBezTo>
                  <a:cubicBezTo>
                    <a:pt x="345991" y="1519754"/>
                    <a:pt x="350547" y="1511146"/>
                    <a:pt x="356979" y="1500344"/>
                  </a:cubicBezTo>
                  <a:cubicBezTo>
                    <a:pt x="365556" y="1482959"/>
                    <a:pt x="374132" y="1467768"/>
                    <a:pt x="382976" y="1452746"/>
                  </a:cubicBezTo>
                  <a:cubicBezTo>
                    <a:pt x="389408" y="1439749"/>
                    <a:pt x="397985" y="1426753"/>
                    <a:pt x="404417" y="1413756"/>
                  </a:cubicBezTo>
                  <a:cubicBezTo>
                    <a:pt x="421838" y="1385569"/>
                    <a:pt x="437114" y="1361770"/>
                    <a:pt x="449979" y="1340165"/>
                  </a:cubicBezTo>
                  <a:cubicBezTo>
                    <a:pt x="460699" y="1324974"/>
                    <a:pt x="469543" y="1309784"/>
                    <a:pt x="480264" y="1294593"/>
                  </a:cubicBezTo>
                  <a:cubicBezTo>
                    <a:pt x="489108" y="1281596"/>
                    <a:pt x="497684" y="1270794"/>
                    <a:pt x="504117" y="1259992"/>
                  </a:cubicBezTo>
                  <a:cubicBezTo>
                    <a:pt x="506261" y="1255603"/>
                    <a:pt x="510549" y="1251384"/>
                    <a:pt x="512693" y="1246995"/>
                  </a:cubicBezTo>
                  <a:lnTo>
                    <a:pt x="545390" y="1201591"/>
                  </a:lnTo>
                  <a:lnTo>
                    <a:pt x="597116" y="1130026"/>
                  </a:lnTo>
                  <a:cubicBezTo>
                    <a:pt x="597116" y="1128001"/>
                    <a:pt x="599260" y="1125806"/>
                    <a:pt x="601672" y="1123612"/>
                  </a:cubicBezTo>
                  <a:cubicBezTo>
                    <a:pt x="610248" y="1110616"/>
                    <a:pt x="620969" y="1097619"/>
                    <a:pt x="629813" y="1086817"/>
                  </a:cubicBezTo>
                  <a:cubicBezTo>
                    <a:pt x="629813" y="1084622"/>
                    <a:pt x="631957" y="1084622"/>
                    <a:pt x="631957" y="1082428"/>
                  </a:cubicBezTo>
                  <a:cubicBezTo>
                    <a:pt x="681539" y="1021834"/>
                    <a:pt x="718524" y="978624"/>
                    <a:pt x="761674" y="933052"/>
                  </a:cubicBezTo>
                  <a:lnTo>
                    <a:pt x="768374" y="924444"/>
                  </a:lnTo>
                  <a:cubicBezTo>
                    <a:pt x="770518" y="922250"/>
                    <a:pt x="774807" y="917861"/>
                    <a:pt x="776951" y="915836"/>
                  </a:cubicBezTo>
                  <a:cubicBezTo>
                    <a:pt x="785527" y="907059"/>
                    <a:pt x="796515" y="896257"/>
                    <a:pt x="805092" y="885454"/>
                  </a:cubicBezTo>
                  <a:cubicBezTo>
                    <a:pt x="861374" y="824860"/>
                    <a:pt x="937220" y="753463"/>
                    <a:pt x="1004223" y="697089"/>
                  </a:cubicBezTo>
                  <a:cubicBezTo>
                    <a:pt x="1010655" y="692700"/>
                    <a:pt x="1019499" y="686286"/>
                    <a:pt x="1025932" y="679872"/>
                  </a:cubicBezTo>
                  <a:lnTo>
                    <a:pt x="1032364" y="673290"/>
                  </a:lnTo>
                  <a:lnTo>
                    <a:pt x="1034508" y="671095"/>
                  </a:lnTo>
                  <a:cubicBezTo>
                    <a:pt x="1196922" y="534716"/>
                    <a:pt x="1370056" y="419941"/>
                    <a:pt x="1547747" y="326940"/>
                  </a:cubicBezTo>
                  <a:cubicBezTo>
                    <a:pt x="1787884" y="194780"/>
                    <a:pt x="2075994" y="95196"/>
                    <a:pt x="2389834" y="41184"/>
                  </a:cubicBezTo>
                  <a:cubicBezTo>
                    <a:pt x="2398410" y="38990"/>
                    <a:pt x="2406986" y="38990"/>
                    <a:pt x="2415831" y="36796"/>
                  </a:cubicBezTo>
                  <a:cubicBezTo>
                    <a:pt x="2422263" y="34601"/>
                    <a:pt x="2430839" y="34601"/>
                    <a:pt x="2437539" y="32407"/>
                  </a:cubicBezTo>
                  <a:lnTo>
                    <a:pt x="2476401" y="25993"/>
                  </a:lnTo>
                  <a:cubicBezTo>
                    <a:pt x="2482833" y="25993"/>
                    <a:pt x="2491677" y="23799"/>
                    <a:pt x="2498110" y="23799"/>
                  </a:cubicBezTo>
                  <a:lnTo>
                    <a:pt x="2504542" y="23799"/>
                  </a:lnTo>
                  <a:lnTo>
                    <a:pt x="2508830" y="23799"/>
                  </a:lnTo>
                  <a:lnTo>
                    <a:pt x="2510974" y="23799"/>
                  </a:lnTo>
                  <a:cubicBezTo>
                    <a:pt x="2517406" y="23799"/>
                    <a:pt x="2524106" y="21605"/>
                    <a:pt x="2530539" y="21605"/>
                  </a:cubicBezTo>
                  <a:cubicBezTo>
                    <a:pt x="2539115" y="21605"/>
                    <a:pt x="2547959" y="19411"/>
                    <a:pt x="2556536" y="19411"/>
                  </a:cubicBezTo>
                  <a:cubicBezTo>
                    <a:pt x="2562968" y="19411"/>
                    <a:pt x="2567256" y="17385"/>
                    <a:pt x="2573688" y="17385"/>
                  </a:cubicBezTo>
                  <a:lnTo>
                    <a:pt x="2578244" y="17385"/>
                  </a:lnTo>
                  <a:lnTo>
                    <a:pt x="2580389" y="17385"/>
                  </a:lnTo>
                  <a:lnTo>
                    <a:pt x="2582533" y="17385"/>
                  </a:lnTo>
                  <a:lnTo>
                    <a:pt x="2591109" y="17385"/>
                  </a:lnTo>
                  <a:lnTo>
                    <a:pt x="2595397" y="17385"/>
                  </a:lnTo>
                  <a:cubicBezTo>
                    <a:pt x="2606386" y="15191"/>
                    <a:pt x="2619250" y="15191"/>
                    <a:pt x="2632382" y="12997"/>
                  </a:cubicBezTo>
                  <a:cubicBezTo>
                    <a:pt x="2638815" y="12997"/>
                    <a:pt x="2645247" y="10803"/>
                    <a:pt x="2651679" y="10803"/>
                  </a:cubicBezTo>
                  <a:lnTo>
                    <a:pt x="2655967" y="10803"/>
                  </a:lnTo>
                  <a:cubicBezTo>
                    <a:pt x="2662668" y="8608"/>
                    <a:pt x="2666956" y="8608"/>
                    <a:pt x="2673388" y="8608"/>
                  </a:cubicBezTo>
                  <a:cubicBezTo>
                    <a:pt x="2681964" y="8608"/>
                    <a:pt x="2688665" y="6414"/>
                    <a:pt x="2697241" y="6414"/>
                  </a:cubicBezTo>
                  <a:cubicBezTo>
                    <a:pt x="2716806" y="4389"/>
                    <a:pt x="2738246" y="2194"/>
                    <a:pt x="2762099" y="2194"/>
                  </a:cubicBezTo>
                  <a:lnTo>
                    <a:pt x="2766387" y="2194"/>
                  </a:lnTo>
                  <a:lnTo>
                    <a:pt x="2775232" y="2194"/>
                  </a:lnTo>
                  <a:lnTo>
                    <a:pt x="2783808" y="2194"/>
                  </a:lnTo>
                  <a:lnTo>
                    <a:pt x="2788096" y="2194"/>
                  </a:lnTo>
                  <a:cubicBezTo>
                    <a:pt x="2803373" y="0"/>
                    <a:pt x="2816237" y="0"/>
                    <a:pt x="2831514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</p:grpSp>
      <p:sp>
        <p:nvSpPr>
          <p:cNvPr id="29" name="Rettangolo 28"/>
          <p:cNvSpPr/>
          <p:nvPr/>
        </p:nvSpPr>
        <p:spPr>
          <a:xfrm>
            <a:off x="2060699" y="1993494"/>
            <a:ext cx="1749418" cy="369332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dirty="0">
                <a:solidFill>
                  <a:prstClr val="black"/>
                </a:solidFill>
              </a:rPr>
              <a:t>I</a:t>
            </a:r>
            <a:r>
              <a:rPr lang="it-IT" dirty="0" smtClean="0">
                <a:solidFill>
                  <a:prstClr val="black"/>
                </a:solidFill>
              </a:rPr>
              <a:t>ndividuale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519033" y="2505193"/>
            <a:ext cx="1224136" cy="369332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dirty="0" err="1">
                <a:solidFill>
                  <a:prstClr val="black"/>
                </a:solidFill>
              </a:rPr>
              <a:t>T</a:t>
            </a:r>
            <a:r>
              <a:rPr lang="it-IT" dirty="0" err="1" smtClean="0">
                <a:solidFill>
                  <a:prstClr val="black"/>
                </a:solidFill>
              </a:rPr>
              <a:t>argeted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>
            <a:off x="2538732" y="3038603"/>
            <a:ext cx="1774782" cy="369332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b="1" u="sng" dirty="0" smtClean="0">
                <a:solidFill>
                  <a:prstClr val="black"/>
                </a:solidFill>
              </a:rPr>
              <a:t>UNIVERSALE</a:t>
            </a:r>
            <a:endParaRPr lang="it-IT" b="1" u="sng" dirty="0">
              <a:solidFill>
                <a:prstClr val="black"/>
              </a:solidFill>
            </a:endParaRPr>
          </a:p>
        </p:txBody>
      </p:sp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3" b="98296" l="4735" r="98278">
                        <a14:foregroundMark x1="51220" y1="7155" x2="51220" y2="7155"/>
                        <a14:foregroundMark x1="40029" y1="90119" x2="40029" y2="90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32" y="2205936"/>
            <a:ext cx="3875416" cy="326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5219714" y="3501008"/>
            <a:ext cx="30780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2000" b="1" dirty="0" smtClean="0">
                <a:solidFill>
                  <a:prstClr val="black"/>
                </a:solidFill>
              </a:rPr>
              <a:t>APPROCCIO </a:t>
            </a:r>
          </a:p>
          <a:p>
            <a:pPr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2000" b="1" dirty="0" smtClean="0">
                <a:solidFill>
                  <a:prstClr val="black"/>
                </a:solidFill>
              </a:rPr>
              <a:t>GLOBALE</a:t>
            </a: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898" b="95494" l="62780" r="99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99" t="66508" r="3946" b="6049"/>
          <a:stretch/>
        </p:blipFill>
        <p:spPr bwMode="auto">
          <a:xfrm>
            <a:off x="4516508" y="2605136"/>
            <a:ext cx="1441277" cy="120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864" b="92394" l="74601" r="97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0" t="66913" r="2814" b="8203"/>
          <a:stretch/>
        </p:blipFill>
        <p:spPr bwMode="auto">
          <a:xfrm>
            <a:off x="7186677" y="2367599"/>
            <a:ext cx="1242637" cy="107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914" b="92566" l="20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8" t="11704" r="7532" b="14283"/>
          <a:stretch/>
        </p:blipFill>
        <p:spPr bwMode="auto">
          <a:xfrm>
            <a:off x="6949175" y="4453398"/>
            <a:ext cx="1504316" cy="86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4765832" y="2453416"/>
            <a:ext cx="939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Scuo</a:t>
            </a:r>
            <a:r>
              <a:rPr lang="it-IT" sz="2000" dirty="0" smtClean="0"/>
              <a:t>la</a:t>
            </a:r>
            <a:endParaRPr lang="it-IT" sz="2000" dirty="0"/>
          </a:p>
        </p:txBody>
      </p:sp>
      <p:pic>
        <p:nvPicPr>
          <p:cNvPr id="8207" name="Picture 15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03" b="49664" l="50799" r="955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01" b="59930"/>
          <a:stretch/>
        </p:blipFill>
        <p:spPr bwMode="auto">
          <a:xfrm>
            <a:off x="4516508" y="4018487"/>
            <a:ext cx="1392676" cy="91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ttangolo 47"/>
          <p:cNvSpPr/>
          <p:nvPr/>
        </p:nvSpPr>
        <p:spPr>
          <a:xfrm>
            <a:off x="7289689" y="1917422"/>
            <a:ext cx="7409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/>
              <a:t>Casa</a:t>
            </a:r>
            <a:endParaRPr lang="it-IT" sz="2000" dirty="0"/>
          </a:p>
        </p:txBody>
      </p:sp>
      <p:sp>
        <p:nvSpPr>
          <p:cNvPr id="49" name="Rettangolo 48"/>
          <p:cNvSpPr/>
          <p:nvPr/>
        </p:nvSpPr>
        <p:spPr>
          <a:xfrm>
            <a:off x="4261296" y="4885504"/>
            <a:ext cx="1587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Policy-</a:t>
            </a:r>
            <a:r>
              <a:rPr lang="it-IT" sz="2000" dirty="0" err="1" smtClean="0"/>
              <a:t>makers</a:t>
            </a:r>
            <a:endParaRPr lang="it-IT" sz="2000" dirty="0"/>
          </a:p>
        </p:txBody>
      </p:sp>
      <p:sp>
        <p:nvSpPr>
          <p:cNvPr id="32" name="Rettangolo 31"/>
          <p:cNvSpPr/>
          <p:nvPr/>
        </p:nvSpPr>
        <p:spPr>
          <a:xfrm>
            <a:off x="7051155" y="5333146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/>
              <a:t>Comunità</a:t>
            </a:r>
            <a:endParaRPr lang="it-I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ttangolo 24"/>
          <p:cNvSpPr/>
          <p:nvPr/>
        </p:nvSpPr>
        <p:spPr>
          <a:xfrm>
            <a:off x="2487094" y="4847402"/>
            <a:ext cx="1587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Letteratura scientifica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16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r="11514"/>
          <a:stretch/>
        </p:blipFill>
        <p:spPr bwMode="auto">
          <a:xfrm>
            <a:off x="1115616" y="4365104"/>
            <a:ext cx="2050564" cy="175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Salute mentale a scuola</a:t>
            </a:r>
            <a:endParaRPr lang="it-IT" dirty="0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7" t="8872" r="6531" b="59916"/>
          <a:stretch/>
        </p:blipFill>
        <p:spPr bwMode="auto">
          <a:xfrm>
            <a:off x="6372200" y="2902823"/>
            <a:ext cx="1262654" cy="9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755381" y="5968474"/>
            <a:ext cx="2898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2000" dirty="0" smtClean="0">
                <a:solidFill>
                  <a:prstClr val="black"/>
                </a:solidFill>
              </a:rPr>
              <a:t>Studenti</a:t>
            </a:r>
            <a:endParaRPr lang="it-IT" sz="2000" dirty="0">
              <a:solidFill>
                <a:prstClr val="black"/>
              </a:solidFill>
            </a:endParaRPr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t="4178" r="5468"/>
          <a:stretch/>
        </p:blipFill>
        <p:spPr bwMode="auto">
          <a:xfrm>
            <a:off x="6400455" y="4623836"/>
            <a:ext cx="1994707" cy="139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Group 2">
            <a:extLst>
              <a:ext uri="{FF2B5EF4-FFF2-40B4-BE49-F238E27FC236}">
                <a16:creationId xmlns:a16="http://schemas.microsoft.com/office/drawing/2014/main" xmlns="" id="{F2997784-34C3-419F-8928-BA3224F5675A}"/>
              </a:ext>
            </a:extLst>
          </p:cNvPr>
          <p:cNvGrpSpPr/>
          <p:nvPr/>
        </p:nvGrpSpPr>
        <p:grpSpPr>
          <a:xfrm rot="1035050">
            <a:off x="3435591" y="3976354"/>
            <a:ext cx="2695452" cy="2225802"/>
            <a:chOff x="2978125" y="1922433"/>
            <a:chExt cx="3188429" cy="3027010"/>
          </a:xfrm>
        </p:grpSpPr>
        <p:sp>
          <p:nvSpPr>
            <p:cNvPr id="37" name="Freeform: Shape 93">
              <a:extLst>
                <a:ext uri="{FF2B5EF4-FFF2-40B4-BE49-F238E27FC236}">
                  <a16:creationId xmlns:a16="http://schemas.microsoft.com/office/drawing/2014/main" xmlns="" id="{9A1B8147-3FA9-452D-A42A-8AEBF118B1E1}"/>
                </a:ext>
              </a:extLst>
            </p:cNvPr>
            <p:cNvSpPr/>
            <p:nvPr/>
          </p:nvSpPr>
          <p:spPr>
            <a:xfrm>
              <a:off x="2978125" y="2872911"/>
              <a:ext cx="2457878" cy="2076532"/>
            </a:xfrm>
            <a:custGeom>
              <a:avLst/>
              <a:gdLst>
                <a:gd name="connsiteX0" fmla="*/ 2270369 w 3277171"/>
                <a:gd name="connsiteY0" fmla="*/ 779 h 2768709"/>
                <a:gd name="connsiteX1" fmla="*/ 3206860 w 3277171"/>
                <a:gd name="connsiteY1" fmla="*/ 1646251 h 2768709"/>
                <a:gd name="connsiteX2" fmla="*/ 462411 w 3277171"/>
                <a:gd name="connsiteY2" fmla="*/ 2502821 h 2768709"/>
                <a:gd name="connsiteX3" fmla="*/ 367552 w 3277171"/>
                <a:gd name="connsiteY3" fmla="*/ 2669851 h 2768709"/>
                <a:gd name="connsiteX4" fmla="*/ 0 w 3277171"/>
                <a:gd name="connsiteY4" fmla="*/ 1771059 h 2768709"/>
                <a:gd name="connsiteX5" fmla="*/ 992716 w 3277171"/>
                <a:gd name="connsiteY5" fmla="*/ 1569047 h 2768709"/>
                <a:gd name="connsiteX6" fmla="*/ 907795 w 3277171"/>
                <a:gd name="connsiteY6" fmla="*/ 1718578 h 2768709"/>
                <a:gd name="connsiteX7" fmla="*/ 2845613 w 3277171"/>
                <a:gd name="connsiteY7" fmla="*/ 1072924 h 2768709"/>
                <a:gd name="connsiteX8" fmla="*/ 1974668 w 3277171"/>
                <a:gd name="connsiteY8" fmla="*/ 39723 h 2768709"/>
                <a:gd name="connsiteX9" fmla="*/ 2270369 w 3277171"/>
                <a:gd name="connsiteY9" fmla="*/ 779 h 276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7171" h="2768709">
                  <a:moveTo>
                    <a:pt x="2270369" y="779"/>
                  </a:moveTo>
                  <a:cubicBezTo>
                    <a:pt x="2944105" y="29646"/>
                    <a:pt x="3473221" y="856850"/>
                    <a:pt x="3206860" y="1646251"/>
                  </a:cubicBezTo>
                  <a:cubicBezTo>
                    <a:pt x="2888926" y="2587027"/>
                    <a:pt x="1686093" y="3122032"/>
                    <a:pt x="462411" y="2502821"/>
                  </a:cubicBezTo>
                  <a:cubicBezTo>
                    <a:pt x="367552" y="2669851"/>
                    <a:pt x="367552" y="2669851"/>
                    <a:pt x="367552" y="2669851"/>
                  </a:cubicBezTo>
                  <a:lnTo>
                    <a:pt x="0" y="1771059"/>
                  </a:lnTo>
                  <a:cubicBezTo>
                    <a:pt x="992716" y="1569047"/>
                    <a:pt x="992716" y="1569047"/>
                    <a:pt x="992716" y="1569047"/>
                  </a:cubicBezTo>
                  <a:cubicBezTo>
                    <a:pt x="907795" y="1718578"/>
                    <a:pt x="907795" y="1718578"/>
                    <a:pt x="907795" y="1718578"/>
                  </a:cubicBezTo>
                  <a:cubicBezTo>
                    <a:pt x="1708270" y="2065886"/>
                    <a:pt x="2576916" y="1812347"/>
                    <a:pt x="2845613" y="1072924"/>
                  </a:cubicBezTo>
                  <a:cubicBezTo>
                    <a:pt x="3107330" y="356887"/>
                    <a:pt x="2380803" y="-72550"/>
                    <a:pt x="1974668" y="39723"/>
                  </a:cubicBezTo>
                  <a:cubicBezTo>
                    <a:pt x="2074921" y="8824"/>
                    <a:pt x="2174121" y="-3345"/>
                    <a:pt x="2270369" y="77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8" name="Freeform: Shape 95">
              <a:extLst>
                <a:ext uri="{FF2B5EF4-FFF2-40B4-BE49-F238E27FC236}">
                  <a16:creationId xmlns:a16="http://schemas.microsoft.com/office/drawing/2014/main" xmlns="" id="{ED7FEB77-61C5-42E8-9BFB-622FEB29F688}"/>
                </a:ext>
              </a:extLst>
            </p:cNvPr>
            <p:cNvSpPr/>
            <p:nvPr/>
          </p:nvSpPr>
          <p:spPr>
            <a:xfrm>
              <a:off x="2978127" y="2876762"/>
              <a:ext cx="2457757" cy="2072677"/>
            </a:xfrm>
            <a:custGeom>
              <a:avLst/>
              <a:gdLst>
                <a:gd name="connsiteX0" fmla="*/ 2281149 w 3277009"/>
                <a:gd name="connsiteY0" fmla="*/ 1787 h 2763569"/>
                <a:gd name="connsiteX1" fmla="*/ 3206869 w 3277009"/>
                <a:gd name="connsiteY1" fmla="*/ 1641095 h 2763569"/>
                <a:gd name="connsiteX2" fmla="*/ 462409 w 3277009"/>
                <a:gd name="connsiteY2" fmla="*/ 2497684 h 2763569"/>
                <a:gd name="connsiteX3" fmla="*/ 367549 w 3277009"/>
                <a:gd name="connsiteY3" fmla="*/ 2664715 h 2763569"/>
                <a:gd name="connsiteX4" fmla="*/ 0 w 3277009"/>
                <a:gd name="connsiteY4" fmla="*/ 1765918 h 2763569"/>
                <a:gd name="connsiteX5" fmla="*/ 2993714 w 3277009"/>
                <a:gd name="connsiteY5" fmla="*/ 1465341 h 2763569"/>
                <a:gd name="connsiteX6" fmla="*/ 1986235 w 3277009"/>
                <a:gd name="connsiteY6" fmla="*/ 32707 h 2763569"/>
                <a:gd name="connsiteX7" fmla="*/ 2281149 w 3277009"/>
                <a:gd name="connsiteY7" fmla="*/ 1787 h 276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7009" h="2763569">
                  <a:moveTo>
                    <a:pt x="2281149" y="1787"/>
                  </a:moveTo>
                  <a:cubicBezTo>
                    <a:pt x="2951894" y="44772"/>
                    <a:pt x="3470862" y="855863"/>
                    <a:pt x="3206869" y="1641095"/>
                  </a:cubicBezTo>
                  <a:cubicBezTo>
                    <a:pt x="2888930" y="2581880"/>
                    <a:pt x="1686092" y="3116894"/>
                    <a:pt x="462409" y="2497684"/>
                  </a:cubicBezTo>
                  <a:cubicBezTo>
                    <a:pt x="367549" y="2664715"/>
                    <a:pt x="367549" y="2664715"/>
                    <a:pt x="367549" y="2664715"/>
                  </a:cubicBezTo>
                  <a:cubicBezTo>
                    <a:pt x="0" y="1765918"/>
                    <a:pt x="0" y="1765918"/>
                    <a:pt x="0" y="1765918"/>
                  </a:cubicBezTo>
                  <a:cubicBezTo>
                    <a:pt x="1503261" y="2802678"/>
                    <a:pt x="2626309" y="2260219"/>
                    <a:pt x="2993714" y="1465341"/>
                  </a:cubicBezTo>
                  <a:cubicBezTo>
                    <a:pt x="3420469" y="540070"/>
                    <a:pt x="2543458" y="-119994"/>
                    <a:pt x="1986235" y="32707"/>
                  </a:cubicBezTo>
                  <a:cubicBezTo>
                    <a:pt x="2086410" y="5182"/>
                    <a:pt x="2185329" y="-4353"/>
                    <a:pt x="2281149" y="17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0" name="Freeform: Shape 91">
              <a:extLst>
                <a:ext uri="{FF2B5EF4-FFF2-40B4-BE49-F238E27FC236}">
                  <a16:creationId xmlns:a16="http://schemas.microsoft.com/office/drawing/2014/main" xmlns="" id="{156A6D7A-3474-4469-828D-641335562489}"/>
                </a:ext>
              </a:extLst>
            </p:cNvPr>
            <p:cNvSpPr/>
            <p:nvPr/>
          </p:nvSpPr>
          <p:spPr>
            <a:xfrm>
              <a:off x="3708669" y="1922433"/>
              <a:ext cx="2457885" cy="2075717"/>
            </a:xfrm>
            <a:custGeom>
              <a:avLst/>
              <a:gdLst>
                <a:gd name="connsiteX0" fmla="*/ 1698865 w 3277180"/>
                <a:gd name="connsiteY0" fmla="*/ 673 h 2767622"/>
                <a:gd name="connsiteX1" fmla="*/ 2813866 w 3277180"/>
                <a:gd name="connsiteY1" fmla="*/ 267027 h 2767622"/>
                <a:gd name="connsiteX2" fmla="*/ 2908725 w 3277180"/>
                <a:gd name="connsiteY2" fmla="*/ 99998 h 2767622"/>
                <a:gd name="connsiteX3" fmla="*/ 3277180 w 3277180"/>
                <a:gd name="connsiteY3" fmla="*/ 997199 h 2767622"/>
                <a:gd name="connsiteX4" fmla="*/ 2283560 w 3277180"/>
                <a:gd name="connsiteY4" fmla="*/ 1200802 h 2767622"/>
                <a:gd name="connsiteX5" fmla="*/ 2368481 w 3277180"/>
                <a:gd name="connsiteY5" fmla="*/ 1051271 h 2767622"/>
                <a:gd name="connsiteX6" fmla="*/ 429075 w 3277180"/>
                <a:gd name="connsiteY6" fmla="*/ 1696025 h 2767622"/>
                <a:gd name="connsiteX7" fmla="*/ 1300923 w 3277180"/>
                <a:gd name="connsiteY7" fmla="*/ 2727636 h 2767622"/>
                <a:gd name="connsiteX8" fmla="*/ 70319 w 3277180"/>
                <a:gd name="connsiteY8" fmla="*/ 1122009 h 2767622"/>
                <a:gd name="connsiteX9" fmla="*/ 1698865 w 3277180"/>
                <a:gd name="connsiteY9" fmla="*/ 673 h 276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77180" h="2767622">
                  <a:moveTo>
                    <a:pt x="1698865" y="673"/>
                  </a:moveTo>
                  <a:cubicBezTo>
                    <a:pt x="2050806" y="-8334"/>
                    <a:pt x="2431251" y="72745"/>
                    <a:pt x="2813866" y="267027"/>
                  </a:cubicBezTo>
                  <a:cubicBezTo>
                    <a:pt x="2908725" y="99998"/>
                    <a:pt x="2908725" y="99998"/>
                    <a:pt x="2908725" y="99998"/>
                  </a:cubicBezTo>
                  <a:lnTo>
                    <a:pt x="3277180" y="997199"/>
                  </a:lnTo>
                  <a:cubicBezTo>
                    <a:pt x="2283560" y="1200802"/>
                    <a:pt x="2283560" y="1200802"/>
                    <a:pt x="2283560" y="1200802"/>
                  </a:cubicBezTo>
                  <a:cubicBezTo>
                    <a:pt x="2368481" y="1051271"/>
                    <a:pt x="2368481" y="1051271"/>
                    <a:pt x="2368481" y="1051271"/>
                  </a:cubicBezTo>
                  <a:cubicBezTo>
                    <a:pt x="1568006" y="703964"/>
                    <a:pt x="700264" y="955912"/>
                    <a:pt x="429075" y="1696025"/>
                  </a:cubicBezTo>
                  <a:cubicBezTo>
                    <a:pt x="169849" y="2411374"/>
                    <a:pt x="894787" y="2839908"/>
                    <a:pt x="1300923" y="2727636"/>
                  </a:cubicBezTo>
                  <a:cubicBezTo>
                    <a:pt x="500483" y="2975730"/>
                    <a:pt x="-234094" y="2024181"/>
                    <a:pt x="70319" y="1122009"/>
                  </a:cubicBezTo>
                  <a:cubicBezTo>
                    <a:pt x="288278" y="476318"/>
                    <a:pt x="924593" y="20488"/>
                    <a:pt x="1698865" y="6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1" name="Freeform: Shape 89">
              <a:extLst>
                <a:ext uri="{FF2B5EF4-FFF2-40B4-BE49-F238E27FC236}">
                  <a16:creationId xmlns:a16="http://schemas.microsoft.com/office/drawing/2014/main" xmlns="" id="{6624942B-AF42-4C29-B0C0-11441334335C}"/>
                </a:ext>
              </a:extLst>
            </p:cNvPr>
            <p:cNvSpPr/>
            <p:nvPr/>
          </p:nvSpPr>
          <p:spPr>
            <a:xfrm>
              <a:off x="3708562" y="1922438"/>
              <a:ext cx="2457991" cy="2073241"/>
            </a:xfrm>
            <a:custGeom>
              <a:avLst/>
              <a:gdLst>
                <a:gd name="connsiteX0" fmla="*/ 1699006 w 3277321"/>
                <a:gd name="connsiteY0" fmla="*/ 673 h 2764321"/>
                <a:gd name="connsiteX1" fmla="*/ 2814009 w 3277321"/>
                <a:gd name="connsiteY1" fmla="*/ 267025 h 2764321"/>
                <a:gd name="connsiteX2" fmla="*/ 2908868 w 3277321"/>
                <a:gd name="connsiteY2" fmla="*/ 99993 h 2764321"/>
                <a:gd name="connsiteX3" fmla="*/ 3277321 w 3277321"/>
                <a:gd name="connsiteY3" fmla="*/ 997200 h 2764321"/>
                <a:gd name="connsiteX4" fmla="*/ 283606 w 3277321"/>
                <a:gd name="connsiteY4" fmla="*/ 1297779 h 2764321"/>
                <a:gd name="connsiteX5" fmla="*/ 1290181 w 3277321"/>
                <a:gd name="connsiteY5" fmla="*/ 2732005 h 2764321"/>
                <a:gd name="connsiteX6" fmla="*/ 70451 w 3277321"/>
                <a:gd name="connsiteY6" fmla="*/ 1122025 h 2764321"/>
                <a:gd name="connsiteX7" fmla="*/ 1699006 w 3277321"/>
                <a:gd name="connsiteY7" fmla="*/ 673 h 276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7321" h="2764321">
                  <a:moveTo>
                    <a:pt x="1699006" y="673"/>
                  </a:moveTo>
                  <a:cubicBezTo>
                    <a:pt x="2050949" y="-8335"/>
                    <a:pt x="2431394" y="72742"/>
                    <a:pt x="2814009" y="267025"/>
                  </a:cubicBezTo>
                  <a:cubicBezTo>
                    <a:pt x="2908868" y="99993"/>
                    <a:pt x="2908868" y="99993"/>
                    <a:pt x="2908868" y="99993"/>
                  </a:cubicBezTo>
                  <a:cubicBezTo>
                    <a:pt x="3277321" y="997200"/>
                    <a:pt x="3277321" y="997200"/>
                    <a:pt x="3277321" y="997200"/>
                  </a:cubicBezTo>
                  <a:cubicBezTo>
                    <a:pt x="1774059" y="-39560"/>
                    <a:pt x="649423" y="501998"/>
                    <a:pt x="283606" y="1297779"/>
                  </a:cubicBezTo>
                  <a:cubicBezTo>
                    <a:pt x="-144053" y="2224642"/>
                    <a:pt x="732958" y="2884706"/>
                    <a:pt x="1290181" y="2732005"/>
                  </a:cubicBezTo>
                  <a:cubicBezTo>
                    <a:pt x="489681" y="2950618"/>
                    <a:pt x="-232160" y="2021024"/>
                    <a:pt x="70451" y="1122025"/>
                  </a:cubicBezTo>
                  <a:cubicBezTo>
                    <a:pt x="288414" y="476328"/>
                    <a:pt x="924733" y="20491"/>
                    <a:pt x="1699006" y="67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sp>
        <p:nvSpPr>
          <p:cNvPr id="42" name="Rettangolo 41"/>
          <p:cNvSpPr/>
          <p:nvPr/>
        </p:nvSpPr>
        <p:spPr>
          <a:xfrm>
            <a:off x="5878258" y="5938207"/>
            <a:ext cx="2898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2000" dirty="0" smtClean="0">
                <a:solidFill>
                  <a:prstClr val="black"/>
                </a:solidFill>
              </a:rPr>
              <a:t>Docenti</a:t>
            </a:r>
            <a:endParaRPr lang="it-IT" sz="2000" dirty="0">
              <a:solidFill>
                <a:prstClr val="black"/>
              </a:solidFill>
            </a:endParaRPr>
          </a:p>
        </p:txBody>
      </p:sp>
      <p:grpSp>
        <p:nvGrpSpPr>
          <p:cNvPr id="43" name="Group 2">
            <a:extLst>
              <a:ext uri="{FF2B5EF4-FFF2-40B4-BE49-F238E27FC236}">
                <a16:creationId xmlns:a16="http://schemas.microsoft.com/office/drawing/2014/main" xmlns="" id="{C23605CD-A1A8-4348-B809-995065BAE34F}"/>
              </a:ext>
            </a:extLst>
          </p:cNvPr>
          <p:cNvGrpSpPr/>
          <p:nvPr/>
        </p:nvGrpSpPr>
        <p:grpSpPr>
          <a:xfrm>
            <a:off x="338971" y="1348977"/>
            <a:ext cx="1082658" cy="2462184"/>
            <a:chOff x="3607811" y="1699003"/>
            <a:chExt cx="1928380" cy="3668345"/>
          </a:xfrm>
        </p:grpSpPr>
        <p:sp>
          <p:nvSpPr>
            <p:cNvPr id="44" name="Shape">
              <a:extLst>
                <a:ext uri="{FF2B5EF4-FFF2-40B4-BE49-F238E27FC236}">
                  <a16:creationId xmlns:a16="http://schemas.microsoft.com/office/drawing/2014/main" xmlns="" id="{51BBE908-5259-454F-85E8-2CBFCAA1EAC1}"/>
                </a:ext>
              </a:extLst>
            </p:cNvPr>
            <p:cNvSpPr/>
            <p:nvPr/>
          </p:nvSpPr>
          <p:spPr>
            <a:xfrm>
              <a:off x="3607811" y="1699003"/>
              <a:ext cx="1928380" cy="366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730"/>
                  </a:moveTo>
                  <a:lnTo>
                    <a:pt x="21600" y="3115"/>
                  </a:lnTo>
                  <a:cubicBezTo>
                    <a:pt x="21600" y="2083"/>
                    <a:pt x="20009" y="1247"/>
                    <a:pt x="18045" y="1247"/>
                  </a:cubicBezTo>
                  <a:lnTo>
                    <a:pt x="14866" y="1247"/>
                  </a:lnTo>
                  <a:lnTo>
                    <a:pt x="14866" y="1247"/>
                  </a:lnTo>
                  <a:cubicBezTo>
                    <a:pt x="14866" y="558"/>
                    <a:pt x="13805" y="0"/>
                    <a:pt x="12494" y="0"/>
                  </a:cubicBezTo>
                  <a:lnTo>
                    <a:pt x="8940" y="0"/>
                  </a:lnTo>
                  <a:cubicBezTo>
                    <a:pt x="7629" y="0"/>
                    <a:pt x="6568" y="558"/>
                    <a:pt x="6568" y="1247"/>
                  </a:cubicBezTo>
                  <a:lnTo>
                    <a:pt x="6568" y="1247"/>
                  </a:lnTo>
                  <a:lnTo>
                    <a:pt x="3555" y="1247"/>
                  </a:lnTo>
                  <a:cubicBezTo>
                    <a:pt x="1591" y="1247"/>
                    <a:pt x="0" y="2083"/>
                    <a:pt x="0" y="3115"/>
                  </a:cubicBezTo>
                  <a:lnTo>
                    <a:pt x="0" y="19731"/>
                  </a:lnTo>
                  <a:cubicBezTo>
                    <a:pt x="0" y="20764"/>
                    <a:pt x="1591" y="21600"/>
                    <a:pt x="3555" y="21600"/>
                  </a:cubicBezTo>
                  <a:lnTo>
                    <a:pt x="18040" y="21600"/>
                  </a:lnTo>
                  <a:cubicBezTo>
                    <a:pt x="20004" y="21600"/>
                    <a:pt x="21600" y="20761"/>
                    <a:pt x="21600" y="19730"/>
                  </a:cubicBezTo>
                  <a:lnTo>
                    <a:pt x="21600" y="19730"/>
                  </a:lnTo>
                  <a:close/>
                  <a:moveTo>
                    <a:pt x="19228" y="19730"/>
                  </a:moveTo>
                  <a:cubicBezTo>
                    <a:pt x="19228" y="20074"/>
                    <a:pt x="18697" y="20353"/>
                    <a:pt x="18043" y="20353"/>
                  </a:cubicBezTo>
                  <a:lnTo>
                    <a:pt x="3557" y="20353"/>
                  </a:lnTo>
                  <a:cubicBezTo>
                    <a:pt x="2906" y="20353"/>
                    <a:pt x="2374" y="20074"/>
                    <a:pt x="2374" y="19730"/>
                  </a:cubicBezTo>
                  <a:lnTo>
                    <a:pt x="2374" y="3115"/>
                  </a:lnTo>
                  <a:cubicBezTo>
                    <a:pt x="2374" y="2772"/>
                    <a:pt x="2906" y="2492"/>
                    <a:pt x="3557" y="2492"/>
                  </a:cubicBezTo>
                  <a:lnTo>
                    <a:pt x="18043" y="2492"/>
                  </a:lnTo>
                  <a:cubicBezTo>
                    <a:pt x="18699" y="2492"/>
                    <a:pt x="19228" y="2772"/>
                    <a:pt x="19228" y="3115"/>
                  </a:cubicBezTo>
                  <a:lnTo>
                    <a:pt x="19228" y="19730"/>
                  </a:lnTo>
                  <a:lnTo>
                    <a:pt x="19228" y="19730"/>
                  </a:lnTo>
                  <a:close/>
                </a:path>
              </a:pathLst>
            </a:custGeom>
            <a:solidFill>
              <a:srgbClr val="53515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sz="2250" noProof="1"/>
            </a:p>
          </p:txBody>
        </p:sp>
        <p:sp>
          <p:nvSpPr>
            <p:cNvPr id="45" name="Rectangle">
              <a:extLst>
                <a:ext uri="{FF2B5EF4-FFF2-40B4-BE49-F238E27FC236}">
                  <a16:creationId xmlns:a16="http://schemas.microsoft.com/office/drawing/2014/main" xmlns="" id="{5D3058C7-991C-40B3-ABD5-DBC0809F184C}"/>
                </a:ext>
              </a:extLst>
            </p:cNvPr>
            <p:cNvSpPr/>
            <p:nvPr/>
          </p:nvSpPr>
          <p:spPr>
            <a:xfrm>
              <a:off x="3934544" y="2243558"/>
              <a:ext cx="1303450" cy="134527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sz="2250" noProof="1"/>
            </a:p>
          </p:txBody>
        </p:sp>
        <p:sp>
          <p:nvSpPr>
            <p:cNvPr id="46" name="Rectangle">
              <a:extLst>
                <a:ext uri="{FF2B5EF4-FFF2-40B4-BE49-F238E27FC236}">
                  <a16:creationId xmlns:a16="http://schemas.microsoft.com/office/drawing/2014/main" xmlns="" id="{4047624E-6435-4D27-8421-BCDD0794A358}"/>
                </a:ext>
              </a:extLst>
            </p:cNvPr>
            <p:cNvSpPr/>
            <p:nvPr/>
          </p:nvSpPr>
          <p:spPr>
            <a:xfrm>
              <a:off x="3934544" y="3702967"/>
              <a:ext cx="1303450" cy="1345271"/>
            </a:xfrm>
            <a:prstGeom prst="rect">
              <a:avLst/>
            </a:pr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sz="2250" noProof="1"/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xmlns="" id="{0F8AD1DC-E836-4425-B4BA-05EE298F043C}"/>
                </a:ext>
              </a:extLst>
            </p:cNvPr>
            <p:cNvSpPr/>
            <p:nvPr/>
          </p:nvSpPr>
          <p:spPr>
            <a:xfrm>
              <a:off x="4195931" y="2548508"/>
              <a:ext cx="750399" cy="75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65" y="0"/>
                  </a:moveTo>
                  <a:lnTo>
                    <a:pt x="8565" y="8571"/>
                  </a:lnTo>
                  <a:lnTo>
                    <a:pt x="0" y="8571"/>
                  </a:lnTo>
                  <a:lnTo>
                    <a:pt x="0" y="13035"/>
                  </a:lnTo>
                  <a:lnTo>
                    <a:pt x="8565" y="13035"/>
                  </a:lnTo>
                  <a:lnTo>
                    <a:pt x="8565" y="21600"/>
                  </a:lnTo>
                  <a:lnTo>
                    <a:pt x="13029" y="21600"/>
                  </a:lnTo>
                  <a:lnTo>
                    <a:pt x="13029" y="13035"/>
                  </a:lnTo>
                  <a:lnTo>
                    <a:pt x="21600" y="13035"/>
                  </a:lnTo>
                  <a:lnTo>
                    <a:pt x="21600" y="8571"/>
                  </a:lnTo>
                  <a:lnTo>
                    <a:pt x="13029" y="8571"/>
                  </a:lnTo>
                  <a:lnTo>
                    <a:pt x="13029" y="0"/>
                  </a:lnTo>
                  <a:lnTo>
                    <a:pt x="8565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sz="2250" noProof="1"/>
            </a:p>
          </p:txBody>
        </p:sp>
        <p:sp>
          <p:nvSpPr>
            <p:cNvPr id="50" name="Rectangle">
              <a:extLst>
                <a:ext uri="{FF2B5EF4-FFF2-40B4-BE49-F238E27FC236}">
                  <a16:creationId xmlns:a16="http://schemas.microsoft.com/office/drawing/2014/main" xmlns="" id="{DD197A45-216A-47ED-8CA0-AF5EC433E0BF}"/>
                </a:ext>
              </a:extLst>
            </p:cNvPr>
            <p:cNvSpPr/>
            <p:nvPr/>
          </p:nvSpPr>
          <p:spPr>
            <a:xfrm>
              <a:off x="4195931" y="4291086"/>
              <a:ext cx="750399" cy="155090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 sz="2250" noProof="1"/>
            </a:p>
          </p:txBody>
        </p:sp>
      </p:grpSp>
      <p:sp>
        <p:nvSpPr>
          <p:cNvPr id="4" name="Rettangolo 3"/>
          <p:cNvSpPr/>
          <p:nvPr/>
        </p:nvSpPr>
        <p:spPr>
          <a:xfrm>
            <a:off x="1421629" y="1502837"/>
            <a:ext cx="36544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PROMOZIONE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Apprendimento socio-emotivo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Resilienza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PREVENZIONE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Problemi di comportamento </a:t>
            </a:r>
            <a:r>
              <a:rPr lang="it-IT" dirty="0" err="1" smtClean="0"/>
              <a:t>internalizzanti</a:t>
            </a:r>
            <a:r>
              <a:rPr lang="it-IT" dirty="0" smtClean="0"/>
              <a:t>, </a:t>
            </a:r>
            <a:r>
              <a:rPr lang="it-IT" dirty="0" smtClean="0"/>
              <a:t>esternalizzanti</a:t>
            </a:r>
            <a:r>
              <a:rPr lang="it-IT" dirty="0" smtClean="0"/>
              <a:t>, a rischio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6" y="2951956"/>
            <a:ext cx="868815" cy="81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" r="8572" b="7904"/>
          <a:stretch/>
        </p:blipFill>
        <p:spPr bwMode="auto">
          <a:xfrm>
            <a:off x="5282640" y="2779789"/>
            <a:ext cx="876835" cy="98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0" t="13431" r="6344" b="14256"/>
          <a:stretch/>
        </p:blipFill>
        <p:spPr bwMode="auto">
          <a:xfrm>
            <a:off x="6402355" y="1584868"/>
            <a:ext cx="1049965" cy="90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6914" y="1496738"/>
            <a:ext cx="1268288" cy="8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66" b="100000" l="0" r="99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705" y="1401194"/>
            <a:ext cx="1450775" cy="103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7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curriculum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8" t="30459" r="4416" b="8047"/>
          <a:stretch/>
        </p:blipFill>
        <p:spPr bwMode="auto">
          <a:xfrm>
            <a:off x="467544" y="1431105"/>
            <a:ext cx="2376264" cy="141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23528" y="2778616"/>
            <a:ext cx="2520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2000" dirty="0" smtClean="0">
                <a:solidFill>
                  <a:prstClr val="black"/>
                </a:solidFill>
              </a:rPr>
              <a:t>Corso di formazione e </a:t>
            </a:r>
            <a:r>
              <a:rPr lang="it-IT" sz="2000" dirty="0">
                <a:solidFill>
                  <a:prstClr val="black"/>
                </a:solidFill>
              </a:rPr>
              <a:t>supervisione per docenti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3" b="-1"/>
          <a:stretch/>
        </p:blipFill>
        <p:spPr bwMode="auto">
          <a:xfrm>
            <a:off x="1043608" y="4205515"/>
            <a:ext cx="2981326" cy="165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403648" y="5657869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2000" dirty="0">
                <a:solidFill>
                  <a:prstClr val="black"/>
                </a:solidFill>
              </a:rPr>
              <a:t>Incontri </a:t>
            </a:r>
            <a:r>
              <a:rPr lang="it-IT" sz="2000" dirty="0" smtClean="0">
                <a:solidFill>
                  <a:prstClr val="black"/>
                </a:solidFill>
              </a:rPr>
              <a:t>genitori e per </a:t>
            </a:r>
            <a:r>
              <a:rPr lang="it-IT" sz="2000" dirty="0">
                <a:solidFill>
                  <a:prstClr val="black"/>
                </a:solidFill>
              </a:rPr>
              <a:t>dirigenti 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9" t="22923" r="8417" b="18492"/>
          <a:stretch/>
        </p:blipFill>
        <p:spPr bwMode="auto">
          <a:xfrm>
            <a:off x="3059832" y="1639026"/>
            <a:ext cx="2716824" cy="20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022096" y="3776751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2000" dirty="0">
                <a:solidFill>
                  <a:prstClr val="black"/>
                </a:solidFill>
              </a:rPr>
              <a:t>Manuali di attività per docenti e studenti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740">
            <a:off x="7062911" y="1447061"/>
            <a:ext cx="1714500" cy="2476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900">
            <a:off x="6875503" y="3790139"/>
            <a:ext cx="1714500" cy="2476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266">
            <a:off x="5620069" y="2493345"/>
            <a:ext cx="1714500" cy="2476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8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Partecipanti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503480" y="4293096"/>
            <a:ext cx="8162814" cy="13018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 smtClean="0"/>
              <a:t>In Italia la formazione sta coinvolgendo circa 500 docenti in Lombardia e in Piemonte. Nella provincia di Lodi e Pavia:</a:t>
            </a:r>
          </a:p>
          <a:p>
            <a:r>
              <a:rPr lang="it-IT" sz="1800" dirty="0" smtClean="0"/>
              <a:t>Istituto Comprensivo di Borghetto Lodigiano (LO)</a:t>
            </a:r>
          </a:p>
          <a:p>
            <a:r>
              <a:rPr lang="it-IT" sz="1800" dirty="0" smtClean="0"/>
              <a:t>Istituto Comprensivo di Bereguardo (PV)</a:t>
            </a:r>
          </a:p>
          <a:p>
            <a:r>
              <a:rPr lang="it-IT" sz="1800" dirty="0" smtClean="0"/>
              <a:t>Istituto Comprensivo di Chignolo Po (PV)</a:t>
            </a:r>
            <a:endParaRPr lang="it-IT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97" r="42965"/>
          <a:stretch/>
        </p:blipFill>
        <p:spPr bwMode="auto">
          <a:xfrm>
            <a:off x="323528" y="1334052"/>
            <a:ext cx="2592288" cy="207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467544" y="3356992"/>
            <a:ext cx="2448272" cy="506932"/>
          </a:xfrm>
          <a:prstGeom prst="rect">
            <a:avLst/>
          </a:prstGeom>
        </p:spPr>
        <p:txBody>
          <a:bodyPr vert="horz"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000" dirty="0" smtClean="0"/>
              <a:t>3                   18 anni</a:t>
            </a:r>
            <a:endParaRPr lang="it-IT" sz="2000" dirty="0"/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275856" y="1726182"/>
            <a:ext cx="5616624" cy="130189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 smtClean="0"/>
              <a:t>Sperimentazione in 6 Stati (Italia, Croazia, Grecia, Lettonia, Portogallo, Romania).  Malta è valutatore. </a:t>
            </a:r>
            <a:endParaRPr lang="it-IT" sz="1800" dirty="0" smtClean="0"/>
          </a:p>
          <a:p>
            <a:r>
              <a:rPr lang="it-IT" sz="1800" dirty="0" smtClean="0"/>
              <a:t>Manuali in 7 lingue</a:t>
            </a:r>
            <a:endParaRPr lang="it-IT" sz="1800" dirty="0" smtClean="0"/>
          </a:p>
          <a:p>
            <a:r>
              <a:rPr lang="it-IT" sz="1800" dirty="0" smtClean="0"/>
              <a:t>Questionari:</a:t>
            </a:r>
          </a:p>
          <a:p>
            <a:pPr lvl="1"/>
            <a:r>
              <a:rPr lang="it-IT" sz="1800" dirty="0" smtClean="0"/>
              <a:t>Genitori: </a:t>
            </a:r>
            <a:r>
              <a:rPr lang="it-IT" sz="1800" dirty="0" smtClean="0">
                <a:solidFill>
                  <a:srgbClr val="000000"/>
                </a:solidFill>
              </a:rPr>
              <a:t>6255</a:t>
            </a:r>
          </a:p>
          <a:p>
            <a:pPr lvl="1"/>
            <a:r>
              <a:rPr lang="it-IT" sz="1800" dirty="0" smtClean="0">
                <a:solidFill>
                  <a:srgbClr val="000000"/>
                </a:solidFill>
              </a:rPr>
              <a:t>Docenti: 958</a:t>
            </a:r>
          </a:p>
          <a:p>
            <a:pPr lvl="1"/>
            <a:r>
              <a:rPr lang="it-IT" sz="1800" dirty="0" smtClean="0">
                <a:solidFill>
                  <a:srgbClr val="000000"/>
                </a:solidFill>
              </a:rPr>
              <a:t>Studenti: </a:t>
            </a:r>
            <a:r>
              <a:rPr lang="it-IT" sz="1800" dirty="0">
                <a:solidFill>
                  <a:srgbClr val="000000"/>
                </a:solidFill>
              </a:rPr>
              <a:t>7758</a:t>
            </a:r>
            <a:endParaRPr lang="it-IT" sz="1800" dirty="0" smtClean="0">
              <a:solidFill>
                <a:srgbClr val="000000"/>
              </a:solidFill>
            </a:endParaRPr>
          </a:p>
          <a:p>
            <a:pPr lvl="1"/>
            <a:endParaRPr lang="it-IT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2393" r="8945" b="10062"/>
          <a:stretch/>
        </p:blipFill>
        <p:spPr bwMode="auto">
          <a:xfrm>
            <a:off x="6194013" y="2420888"/>
            <a:ext cx="1610086" cy="168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9"/>
          <p:cNvCxnSpPr/>
          <p:nvPr/>
        </p:nvCxnSpPr>
        <p:spPr>
          <a:xfrm>
            <a:off x="1043608" y="3537828"/>
            <a:ext cx="864096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80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0194"/>
            <a:ext cx="1693551" cy="16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Contenuti corso di formazione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3430" b="4538"/>
          <a:stretch/>
        </p:blipFill>
        <p:spPr bwMode="auto">
          <a:xfrm>
            <a:off x="481515" y="1465879"/>
            <a:ext cx="237985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7504" y="3081343"/>
            <a:ext cx="2884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2000" dirty="0">
                <a:solidFill>
                  <a:prstClr val="black"/>
                </a:solidFill>
              </a:rPr>
              <a:t>Salute mentale docenti e studenti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/>
          <a:stretch/>
        </p:blipFill>
        <p:spPr bwMode="auto">
          <a:xfrm>
            <a:off x="3563889" y="1565031"/>
            <a:ext cx="1800200" cy="168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843808" y="3068960"/>
            <a:ext cx="27875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it-IT" sz="2000" dirty="0"/>
              <a:t>Effetti </a:t>
            </a:r>
            <a:r>
              <a:rPr lang="it-IT" sz="2000" dirty="0" smtClean="0"/>
              <a:t>emergenza </a:t>
            </a:r>
            <a:r>
              <a:rPr lang="it-IT" sz="2000" dirty="0"/>
              <a:t>COVID</a:t>
            </a:r>
          </a:p>
          <a:p>
            <a:pPr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20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976582" cy="129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12" y="4140194"/>
            <a:ext cx="2332736" cy="155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5837531" y="3097612"/>
            <a:ext cx="29732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it-IT" sz="2000" dirty="0" smtClean="0"/>
              <a:t>Stress, </a:t>
            </a:r>
            <a:r>
              <a:rPr lang="it-IT" sz="2000" dirty="0" err="1" smtClean="0"/>
              <a:t>burnout</a:t>
            </a:r>
            <a:r>
              <a:rPr lang="it-IT" sz="2000" dirty="0" smtClean="0"/>
              <a:t> e resilienza</a:t>
            </a:r>
            <a:endParaRPr lang="it-IT" sz="2000" dirty="0"/>
          </a:p>
          <a:p>
            <a:pPr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20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414135" y="5653442"/>
            <a:ext cx="2119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 smtClean="0"/>
              <a:t>Utilizzo materiali </a:t>
            </a:r>
            <a:endParaRPr lang="it-IT" sz="20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328" y="4259169"/>
            <a:ext cx="2130594" cy="13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970974" y="5653442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2000" dirty="0">
                <a:solidFill>
                  <a:prstClr val="black"/>
                </a:solidFill>
              </a:rPr>
              <a:t>Condivisione esperienze e riflessioni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6065376" y="5653442"/>
            <a:ext cx="2719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F9999"/>
              </a:buClr>
              <a:buSzPct val="85000"/>
            </a:pPr>
            <a:r>
              <a:rPr lang="it-IT" sz="2000" dirty="0" smtClean="0">
                <a:solidFill>
                  <a:prstClr val="black"/>
                </a:solidFill>
              </a:rPr>
              <a:t>Politiche educative e progetti di intervento</a:t>
            </a:r>
            <a:endParaRPr lang="it-I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8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Manuali con attività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5"/>
            <a:ext cx="3600400" cy="472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367154" cy="284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 b="4176"/>
          <a:stretch/>
        </p:blipFill>
        <p:spPr bwMode="auto">
          <a:xfrm>
            <a:off x="4572000" y="4472385"/>
            <a:ext cx="4104456" cy="177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9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Personalizzato 3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0349E"/>
      </a:accent1>
      <a:accent2>
        <a:srgbClr val="E40059"/>
      </a:accent2>
      <a:accent3>
        <a:srgbClr val="FF9999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ersonalizzato 2">
      <a:majorFont>
        <a:latin typeface="Avenir LT Std 65 Medium"/>
        <a:ea typeface=""/>
        <a:cs typeface=""/>
      </a:majorFont>
      <a:minorFont>
        <a:latin typeface="Avenir LT Std 45 Book"/>
        <a:ea typeface=""/>
        <a:cs typeface="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1980</TotalTime>
  <Words>561</Words>
  <Application>Microsoft Office PowerPoint</Application>
  <PresentationFormat>Presentazione su schermo (4:3)</PresentationFormat>
  <Paragraphs>123</Paragraphs>
  <Slides>11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Città</vt:lpstr>
      <vt:lpstr>PROMUOVERE LA SALUTE MENTALE A SCUOLA:  IL PROGETTO PROMEHS</vt:lpstr>
      <vt:lpstr>Lab-Pse: Interessi di ricerca e attività</vt:lpstr>
      <vt:lpstr>PROMEHS Promoting Mental Health at Schools</vt:lpstr>
      <vt:lpstr>I principi</vt:lpstr>
      <vt:lpstr>Salute mentale a scuola</vt:lpstr>
      <vt:lpstr>Il curriculum</vt:lpstr>
      <vt:lpstr>Partecipanti</vt:lpstr>
      <vt:lpstr>Contenuti corso di formazione</vt:lpstr>
      <vt:lpstr>Manuali con attività</vt:lpstr>
      <vt:lpstr>Il ruolo dello psicologo: alcune riflessioni</vt:lpstr>
      <vt:lpstr>Team Lab-PSE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</dc:creator>
  <cp:lastModifiedBy>Valeria</cp:lastModifiedBy>
  <cp:revision>132</cp:revision>
  <dcterms:created xsi:type="dcterms:W3CDTF">2021-01-12T16:53:02Z</dcterms:created>
  <dcterms:modified xsi:type="dcterms:W3CDTF">2021-01-14T10:45:07Z</dcterms:modified>
</cp:coreProperties>
</file>